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5" r:id="rId8"/>
    <p:sldId id="266" r:id="rId9"/>
    <p:sldId id="267" r:id="rId10"/>
    <p:sldId id="269" r:id="rId11"/>
    <p:sldId id="270" r:id="rId12"/>
    <p:sldId id="271" r:id="rId13"/>
    <p:sldId id="272" r:id="rId14"/>
    <p:sldId id="273" r:id="rId15"/>
    <p:sldId id="307" r:id="rId16"/>
    <p:sldId id="308" r:id="rId17"/>
    <p:sldId id="309" r:id="rId18"/>
    <p:sldId id="310" r:id="rId19"/>
    <p:sldId id="311" r:id="rId20"/>
    <p:sldId id="319" r:id="rId21"/>
    <p:sldId id="275" r:id="rId22"/>
    <p:sldId id="277" r:id="rId23"/>
    <p:sldId id="276" r:id="rId24"/>
    <p:sldId id="278" r:id="rId25"/>
    <p:sldId id="279" r:id="rId26"/>
    <p:sldId id="280" r:id="rId27"/>
    <p:sldId id="281" r:id="rId28"/>
    <p:sldId id="282" r:id="rId29"/>
    <p:sldId id="285" r:id="rId30"/>
    <p:sldId id="286" r:id="rId31"/>
    <p:sldId id="287" r:id="rId32"/>
    <p:sldId id="288" r:id="rId33"/>
    <p:sldId id="289" r:id="rId34"/>
    <p:sldId id="290" r:id="rId35"/>
    <p:sldId id="292" r:id="rId36"/>
    <p:sldId id="293" r:id="rId37"/>
    <p:sldId id="294" r:id="rId38"/>
    <p:sldId id="295" r:id="rId39"/>
    <p:sldId id="297" r:id="rId40"/>
    <p:sldId id="298" r:id="rId41"/>
    <p:sldId id="299" r:id="rId42"/>
    <p:sldId id="301" r:id="rId43"/>
    <p:sldId id="304" r:id="rId44"/>
    <p:sldId id="305" r:id="rId45"/>
    <p:sldId id="306" r:id="rId46"/>
    <p:sldId id="303" r:id="rId47"/>
    <p:sldId id="314" r:id="rId48"/>
    <p:sldId id="315" r:id="rId49"/>
    <p:sldId id="316" r:id="rId50"/>
    <p:sldId id="317" r:id="rId5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p:cViewPr varScale="1">
        <p:scale>
          <a:sx n="107" d="100"/>
          <a:sy n="107" d="100"/>
        </p:scale>
        <p:origin x="176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381435-70F1-4D81-B2BE-F1D7A638B235}"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552F6-7D1B-4ED9-9C5D-6535F4C35879}" type="slidenum">
              <a:rPr lang="en-US" smtClean="0"/>
              <a:t>‹#›</a:t>
            </a:fld>
            <a:endParaRPr lang="en-US"/>
          </a:p>
        </p:txBody>
      </p:sp>
    </p:spTree>
    <p:extLst>
      <p:ext uri="{BB962C8B-B14F-4D97-AF65-F5344CB8AC3E}">
        <p14:creationId xmlns:p14="http://schemas.microsoft.com/office/powerpoint/2010/main" val="241525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381435-70F1-4D81-B2BE-F1D7A638B235}"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552F6-7D1B-4ED9-9C5D-6535F4C35879}" type="slidenum">
              <a:rPr lang="en-US" smtClean="0"/>
              <a:t>‹#›</a:t>
            </a:fld>
            <a:endParaRPr lang="en-US"/>
          </a:p>
        </p:txBody>
      </p:sp>
    </p:spTree>
    <p:extLst>
      <p:ext uri="{BB962C8B-B14F-4D97-AF65-F5344CB8AC3E}">
        <p14:creationId xmlns:p14="http://schemas.microsoft.com/office/powerpoint/2010/main" val="78474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381435-70F1-4D81-B2BE-F1D7A638B235}"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552F6-7D1B-4ED9-9C5D-6535F4C35879}" type="slidenum">
              <a:rPr lang="en-US" smtClean="0"/>
              <a:t>‹#›</a:t>
            </a:fld>
            <a:endParaRPr lang="en-US"/>
          </a:p>
        </p:txBody>
      </p:sp>
    </p:spTree>
    <p:extLst>
      <p:ext uri="{BB962C8B-B14F-4D97-AF65-F5344CB8AC3E}">
        <p14:creationId xmlns:p14="http://schemas.microsoft.com/office/powerpoint/2010/main" val="270350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381435-70F1-4D81-B2BE-F1D7A638B235}"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552F6-7D1B-4ED9-9C5D-6535F4C35879}" type="slidenum">
              <a:rPr lang="en-US" smtClean="0"/>
              <a:t>‹#›</a:t>
            </a:fld>
            <a:endParaRPr lang="en-US"/>
          </a:p>
        </p:txBody>
      </p:sp>
    </p:spTree>
    <p:extLst>
      <p:ext uri="{BB962C8B-B14F-4D97-AF65-F5344CB8AC3E}">
        <p14:creationId xmlns:p14="http://schemas.microsoft.com/office/powerpoint/2010/main" val="88138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381435-70F1-4D81-B2BE-F1D7A638B235}"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552F6-7D1B-4ED9-9C5D-6535F4C35879}" type="slidenum">
              <a:rPr lang="en-US" smtClean="0"/>
              <a:t>‹#›</a:t>
            </a:fld>
            <a:endParaRPr lang="en-US"/>
          </a:p>
        </p:txBody>
      </p:sp>
    </p:spTree>
    <p:extLst>
      <p:ext uri="{BB962C8B-B14F-4D97-AF65-F5344CB8AC3E}">
        <p14:creationId xmlns:p14="http://schemas.microsoft.com/office/powerpoint/2010/main" val="414817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381435-70F1-4D81-B2BE-F1D7A638B235}" type="datetimeFigureOut">
              <a:rPr lang="en-US" smtClean="0"/>
              <a:t>7/10/17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552F6-7D1B-4ED9-9C5D-6535F4C35879}" type="slidenum">
              <a:rPr lang="en-US" smtClean="0"/>
              <a:t>‹#›</a:t>
            </a:fld>
            <a:endParaRPr lang="en-US"/>
          </a:p>
        </p:txBody>
      </p:sp>
    </p:spTree>
    <p:extLst>
      <p:ext uri="{BB962C8B-B14F-4D97-AF65-F5344CB8AC3E}">
        <p14:creationId xmlns:p14="http://schemas.microsoft.com/office/powerpoint/2010/main" val="71357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381435-70F1-4D81-B2BE-F1D7A638B235}" type="datetimeFigureOut">
              <a:rPr lang="en-US" smtClean="0"/>
              <a:t>7/10/17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3552F6-7D1B-4ED9-9C5D-6535F4C35879}" type="slidenum">
              <a:rPr lang="en-US" smtClean="0"/>
              <a:t>‹#›</a:t>
            </a:fld>
            <a:endParaRPr lang="en-US"/>
          </a:p>
        </p:txBody>
      </p:sp>
    </p:spTree>
    <p:extLst>
      <p:ext uri="{BB962C8B-B14F-4D97-AF65-F5344CB8AC3E}">
        <p14:creationId xmlns:p14="http://schemas.microsoft.com/office/powerpoint/2010/main" val="127645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381435-70F1-4D81-B2BE-F1D7A638B235}" type="datetimeFigureOut">
              <a:rPr lang="en-US" smtClean="0"/>
              <a:t>7/10/17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3552F6-7D1B-4ED9-9C5D-6535F4C35879}" type="slidenum">
              <a:rPr lang="en-US" smtClean="0"/>
              <a:t>‹#›</a:t>
            </a:fld>
            <a:endParaRPr lang="en-US"/>
          </a:p>
        </p:txBody>
      </p:sp>
    </p:spTree>
    <p:extLst>
      <p:ext uri="{BB962C8B-B14F-4D97-AF65-F5344CB8AC3E}">
        <p14:creationId xmlns:p14="http://schemas.microsoft.com/office/powerpoint/2010/main" val="356143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81435-70F1-4D81-B2BE-F1D7A638B235}" type="datetimeFigureOut">
              <a:rPr lang="en-US" smtClean="0"/>
              <a:t>7/10/17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3552F6-7D1B-4ED9-9C5D-6535F4C35879}" type="slidenum">
              <a:rPr lang="en-US" smtClean="0"/>
              <a:t>‹#›</a:t>
            </a:fld>
            <a:endParaRPr lang="en-US"/>
          </a:p>
        </p:txBody>
      </p:sp>
    </p:spTree>
    <p:extLst>
      <p:ext uri="{BB962C8B-B14F-4D97-AF65-F5344CB8AC3E}">
        <p14:creationId xmlns:p14="http://schemas.microsoft.com/office/powerpoint/2010/main" val="197376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381435-70F1-4D81-B2BE-F1D7A638B235}" type="datetimeFigureOut">
              <a:rPr lang="en-US" smtClean="0"/>
              <a:t>7/10/17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552F6-7D1B-4ED9-9C5D-6535F4C35879}" type="slidenum">
              <a:rPr lang="en-US" smtClean="0"/>
              <a:t>‹#›</a:t>
            </a:fld>
            <a:endParaRPr lang="en-US"/>
          </a:p>
        </p:txBody>
      </p:sp>
    </p:spTree>
    <p:extLst>
      <p:ext uri="{BB962C8B-B14F-4D97-AF65-F5344CB8AC3E}">
        <p14:creationId xmlns:p14="http://schemas.microsoft.com/office/powerpoint/2010/main" val="267419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381435-70F1-4D81-B2BE-F1D7A638B235}" type="datetimeFigureOut">
              <a:rPr lang="en-US" smtClean="0"/>
              <a:t>7/10/17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552F6-7D1B-4ED9-9C5D-6535F4C35879}" type="slidenum">
              <a:rPr lang="en-US" smtClean="0"/>
              <a:t>‹#›</a:t>
            </a:fld>
            <a:endParaRPr lang="en-US"/>
          </a:p>
        </p:txBody>
      </p:sp>
    </p:spTree>
    <p:extLst>
      <p:ext uri="{BB962C8B-B14F-4D97-AF65-F5344CB8AC3E}">
        <p14:creationId xmlns:p14="http://schemas.microsoft.com/office/powerpoint/2010/main" val="4584339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81435-70F1-4D81-B2BE-F1D7A638B235}" type="datetimeFigureOut">
              <a:rPr lang="en-US" smtClean="0"/>
              <a:t>7/10/17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552F6-7D1B-4ED9-9C5D-6535F4C35879}" type="slidenum">
              <a:rPr lang="en-US" smtClean="0"/>
              <a:t>‹#›</a:t>
            </a:fld>
            <a:endParaRPr lang="en-US"/>
          </a:p>
        </p:txBody>
      </p:sp>
    </p:spTree>
    <p:extLst>
      <p:ext uri="{BB962C8B-B14F-4D97-AF65-F5344CB8AC3E}">
        <p14:creationId xmlns:p14="http://schemas.microsoft.com/office/powerpoint/2010/main" val="289064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spTree>
    <p:extLst>
      <p:ext uri="{BB962C8B-B14F-4D97-AF65-F5344CB8AC3E}">
        <p14:creationId xmlns:p14="http://schemas.microsoft.com/office/powerpoint/2010/main" val="1891600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533400"/>
            <a:ext cx="8305479" cy="6801862"/>
          </a:xfrm>
          <a:prstGeom prst="rect">
            <a:avLst/>
          </a:prstGeom>
          <a:noFill/>
        </p:spPr>
        <p:txBody>
          <a:bodyPr wrap="none" rtlCol="0">
            <a:spAutoFit/>
          </a:bodyPr>
          <a:lstStyle/>
          <a:p>
            <a:r>
              <a:rPr lang="en-US" sz="4000" dirty="0" smtClean="0"/>
              <a:t>Chosen Agenda Item #14</a:t>
            </a:r>
          </a:p>
          <a:p>
            <a:endParaRPr lang="en-US" dirty="0"/>
          </a:p>
          <a:p>
            <a:r>
              <a:rPr lang="en-US" dirty="0" smtClean="0"/>
              <a:t>How to attract younger members &amp; keeping them after they attend?</a:t>
            </a:r>
          </a:p>
          <a:p>
            <a:endParaRPr lang="en-US" dirty="0" smtClean="0"/>
          </a:p>
          <a:p>
            <a:r>
              <a:rPr lang="en-US" dirty="0" smtClean="0"/>
              <a:t>What are some barriers affecting newcomers from coming?</a:t>
            </a:r>
          </a:p>
          <a:p>
            <a:endParaRPr lang="en-US" dirty="0" smtClean="0"/>
          </a:p>
          <a:p>
            <a:r>
              <a:rPr lang="en-US" dirty="0" smtClean="0"/>
              <a:t>Are we there for newcomers, giving them our numbers or do we invite them to “get in </a:t>
            </a:r>
          </a:p>
          <a:p>
            <a:r>
              <a:rPr lang="en-US" dirty="0" smtClean="0"/>
              <a:t>the car” to attend other meetings (district meetings, Area assemblies, workshops, etc.)</a:t>
            </a:r>
          </a:p>
          <a:p>
            <a:endParaRPr lang="en-US" dirty="0" smtClean="0"/>
          </a:p>
          <a:p>
            <a:r>
              <a:rPr lang="en-US" dirty="0" smtClean="0"/>
              <a:t>How are we addressing mutigenerational diversity issues?</a:t>
            </a:r>
          </a:p>
          <a:p>
            <a:endParaRPr lang="en-US" dirty="0"/>
          </a:p>
          <a:p>
            <a:r>
              <a:rPr lang="en-US" dirty="0" smtClean="0"/>
              <a:t>Time constraints, diversity issues</a:t>
            </a:r>
          </a:p>
          <a:p>
            <a:r>
              <a:rPr lang="en-US" dirty="0" smtClean="0"/>
              <a:t>More discussion to distinguish religion from spirituality</a:t>
            </a:r>
          </a:p>
          <a:p>
            <a:r>
              <a:rPr lang="en-US" dirty="0" smtClean="0"/>
              <a:t>Meetings still use Lord’s Prayer</a:t>
            </a:r>
          </a:p>
          <a:p>
            <a:r>
              <a:rPr lang="en-US" dirty="0" smtClean="0"/>
              <a:t>Alateen not getting recovery so not staying in Al-Anon</a:t>
            </a:r>
          </a:p>
          <a:p>
            <a:r>
              <a:rPr lang="en-US" dirty="0" smtClean="0"/>
              <a:t>Newcomers meetings</a:t>
            </a:r>
          </a:p>
          <a:p>
            <a:r>
              <a:rPr lang="en-US" dirty="0" smtClean="0"/>
              <a:t>Get newcomers involved in service</a:t>
            </a:r>
          </a:p>
          <a:p>
            <a:r>
              <a:rPr lang="en-US" dirty="0" smtClean="0"/>
              <a:t>Healthy groups</a:t>
            </a:r>
          </a:p>
          <a:p>
            <a:r>
              <a:rPr lang="en-US" dirty="0" smtClean="0"/>
              <a:t>Listen &amp; not give advise</a:t>
            </a:r>
          </a:p>
          <a:p>
            <a:r>
              <a:rPr lang="en-US" dirty="0" smtClean="0"/>
              <a:t>Groups include Alateen in their meetings</a:t>
            </a:r>
          </a:p>
          <a:p>
            <a:r>
              <a:rPr lang="en-US" dirty="0" smtClean="0"/>
              <a:t>Sponsor </a:t>
            </a:r>
            <a:r>
              <a:rPr lang="en-US" smtClean="0"/>
              <a:t>younger people</a:t>
            </a:r>
            <a:endParaRPr lang="en-US" dirty="0" smtClean="0"/>
          </a:p>
          <a:p>
            <a:endParaRPr lang="en-US" dirty="0" smtClean="0"/>
          </a:p>
          <a:p>
            <a:endParaRPr lang="en-US" dirty="0"/>
          </a:p>
        </p:txBody>
      </p:sp>
    </p:spTree>
    <p:extLst>
      <p:ext uri="{BB962C8B-B14F-4D97-AF65-F5344CB8AC3E}">
        <p14:creationId xmlns:p14="http://schemas.microsoft.com/office/powerpoint/2010/main" val="1629622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634046" cy="5632311"/>
          </a:xfrm>
          <a:prstGeom prst="rect">
            <a:avLst/>
          </a:prstGeom>
          <a:noFill/>
        </p:spPr>
        <p:txBody>
          <a:bodyPr wrap="square" rtlCol="0">
            <a:spAutoFit/>
          </a:bodyPr>
          <a:lstStyle/>
          <a:p>
            <a:r>
              <a:rPr lang="en-US" b="1" dirty="0" smtClean="0"/>
              <a:t>Chosen Agenda Item #9</a:t>
            </a:r>
          </a:p>
          <a:p>
            <a:endParaRPr lang="en-US" dirty="0"/>
          </a:p>
          <a:p>
            <a:r>
              <a:rPr lang="en-US" dirty="0" smtClean="0"/>
              <a:t>How do we get people to step up for service?</a:t>
            </a:r>
          </a:p>
          <a:p>
            <a:endParaRPr lang="en-US" dirty="0" smtClean="0"/>
          </a:p>
          <a:p>
            <a:r>
              <a:rPr lang="en-US" dirty="0" smtClean="0"/>
              <a:t>Service sponsors</a:t>
            </a:r>
          </a:p>
          <a:p>
            <a:endParaRPr lang="en-US" dirty="0" smtClean="0"/>
          </a:p>
          <a:p>
            <a:r>
              <a:rPr lang="en-US" dirty="0" smtClean="0"/>
              <a:t>Our future depends on participation by all members</a:t>
            </a:r>
          </a:p>
          <a:p>
            <a:endParaRPr lang="en-US" dirty="0" smtClean="0"/>
          </a:p>
          <a:p>
            <a:r>
              <a:rPr lang="en-US" dirty="0" smtClean="0"/>
              <a:t>Ways to encourage members to continue spiritual journey to recovery</a:t>
            </a:r>
          </a:p>
          <a:p>
            <a:endParaRPr lang="en-US" dirty="0" smtClean="0"/>
          </a:p>
          <a:p>
            <a:r>
              <a:rPr lang="en-US" dirty="0" smtClean="0"/>
              <a:t>New ideas for assemblies or conventions</a:t>
            </a:r>
          </a:p>
          <a:p>
            <a:endParaRPr lang="en-US" dirty="0" smtClean="0"/>
          </a:p>
          <a:p>
            <a:r>
              <a:rPr lang="en-US" dirty="0" smtClean="0"/>
              <a:t>Understanding commitment when step into service position; some try and decide to much </a:t>
            </a:r>
          </a:p>
          <a:p>
            <a:r>
              <a:rPr lang="en-US" dirty="0" smtClean="0"/>
              <a:t>commitment.</a:t>
            </a:r>
          </a:p>
          <a:p>
            <a:endParaRPr lang="en-US" dirty="0" smtClean="0"/>
          </a:p>
          <a:p>
            <a:r>
              <a:rPr lang="en-US" dirty="0" smtClean="0"/>
              <a:t>Do we fully understand spiritual principles of our Seventh Tradition? This tradition includes</a:t>
            </a:r>
          </a:p>
          <a:p>
            <a:r>
              <a:rPr lang="en-US" dirty="0" smtClean="0"/>
              <a:t>so much more than just contributing financially. Many groups, districts, Areas struggle </a:t>
            </a:r>
          </a:p>
          <a:p>
            <a:r>
              <a:rPr lang="en-US" dirty="0" smtClean="0"/>
              <a:t>to get members to participate in service.</a:t>
            </a:r>
          </a:p>
          <a:p>
            <a:endParaRPr lang="en-US" dirty="0" smtClean="0"/>
          </a:p>
          <a:p>
            <a:r>
              <a:rPr lang="en-US" dirty="0" smtClean="0"/>
              <a:t>Workshops on service</a:t>
            </a:r>
            <a:endParaRPr lang="en-US" dirty="0"/>
          </a:p>
        </p:txBody>
      </p:sp>
    </p:spTree>
    <p:extLst>
      <p:ext uri="{BB962C8B-B14F-4D97-AF65-F5344CB8AC3E}">
        <p14:creationId xmlns:p14="http://schemas.microsoft.com/office/powerpoint/2010/main" val="1887295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848600" cy="6186309"/>
          </a:xfrm>
          <a:prstGeom prst="rect">
            <a:avLst/>
          </a:prstGeom>
          <a:noFill/>
        </p:spPr>
        <p:txBody>
          <a:bodyPr wrap="square" rtlCol="0">
            <a:spAutoFit/>
          </a:bodyPr>
          <a:lstStyle/>
          <a:p>
            <a:r>
              <a:rPr lang="en-US" b="1" dirty="0" smtClean="0"/>
              <a:t>Chosen Agenda Item #5</a:t>
            </a:r>
          </a:p>
          <a:p>
            <a:endParaRPr lang="en-US" dirty="0"/>
          </a:p>
          <a:p>
            <a:r>
              <a:rPr lang="en-US" dirty="0" smtClean="0"/>
              <a:t>How can we more effectively cooperate with AA, enhancing a relationship with those members and their friends and families who are already aware of the</a:t>
            </a:r>
          </a:p>
          <a:p>
            <a:r>
              <a:rPr lang="en-US" dirty="0" smtClean="0"/>
              <a:t>positive impact of 12-step recovery?</a:t>
            </a:r>
          </a:p>
          <a:p>
            <a:endParaRPr lang="en-US" dirty="0"/>
          </a:p>
          <a:p>
            <a:r>
              <a:rPr lang="en-US" dirty="0" smtClean="0"/>
              <a:t>Survey shows 50% of Al-Anon members who’s loved ones got them to Al-Anon </a:t>
            </a:r>
          </a:p>
          <a:p>
            <a:r>
              <a:rPr lang="en-US" dirty="0" smtClean="0"/>
              <a:t>are AA members</a:t>
            </a:r>
          </a:p>
          <a:p>
            <a:r>
              <a:rPr lang="en-US" dirty="0" smtClean="0"/>
              <a:t>What is “Cooperation”? Cooperation is working with others outside our program, providing information about who we are, what we do and how to reach us. The pamphlet, Attracting and Cooperating (S40 ), defines cooperation as :providing</a:t>
            </a:r>
          </a:p>
          <a:p>
            <a:r>
              <a:rPr lang="en-US" dirty="0" smtClean="0"/>
              <a:t>literature, meeting schedules and telephone contact numbers to professionals.</a:t>
            </a:r>
          </a:p>
          <a:p>
            <a:r>
              <a:rPr lang="en-US" dirty="0" smtClean="0"/>
              <a:t>Setting up display booths or “take one” tables at outside conventions, conferences and health fairs. Giving Al-Anon and Alateen presentations to family members</a:t>
            </a:r>
          </a:p>
          <a:p>
            <a:r>
              <a:rPr lang="en-US" dirty="0" smtClean="0"/>
              <a:t>and staff at facilities. Responding to requests from media and professional for </a:t>
            </a:r>
          </a:p>
          <a:p>
            <a:r>
              <a:rPr lang="en-US" dirty="0" smtClean="0"/>
              <a:t>Al-Anon and Alateen information. Offering Al-Anon and Alateen members’ services to share how program works for them.</a:t>
            </a:r>
          </a:p>
          <a:p>
            <a:r>
              <a:rPr lang="en-US" dirty="0" smtClean="0"/>
              <a:t>Al-Anon guideline, Al-Anon/Alateen participating in an AA Convention (G07)</a:t>
            </a:r>
          </a:p>
          <a:p>
            <a:r>
              <a:rPr lang="en-US" dirty="0" smtClean="0"/>
              <a:t>Link on the Al-Anon website to AA</a:t>
            </a:r>
          </a:p>
          <a:p>
            <a:r>
              <a:rPr lang="en-US" dirty="0" smtClean="0"/>
              <a:t>Family disease</a:t>
            </a:r>
          </a:p>
          <a:p>
            <a:r>
              <a:rPr lang="en-US" dirty="0" smtClean="0"/>
              <a:t>Be visible, to build a bridge with AA</a:t>
            </a:r>
          </a:p>
          <a:p>
            <a:r>
              <a:rPr lang="en-US" dirty="0" smtClean="0"/>
              <a:t>Speaker exchange</a:t>
            </a:r>
          </a:p>
        </p:txBody>
      </p:sp>
    </p:spTree>
    <p:extLst>
      <p:ext uri="{BB962C8B-B14F-4D97-AF65-F5344CB8AC3E}">
        <p14:creationId xmlns:p14="http://schemas.microsoft.com/office/powerpoint/2010/main" val="2645815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599" y="457200"/>
            <a:ext cx="8146473" cy="6278642"/>
          </a:xfrm>
          <a:prstGeom prst="rect">
            <a:avLst/>
          </a:prstGeom>
          <a:noFill/>
        </p:spPr>
        <p:txBody>
          <a:bodyPr wrap="square" rtlCol="0">
            <a:spAutoFit/>
          </a:bodyPr>
          <a:lstStyle/>
          <a:p>
            <a:r>
              <a:rPr lang="en-US" sz="3200" b="1" dirty="0" smtClean="0"/>
              <a:t>Terminology “Open” and “Closed “ meetings</a:t>
            </a:r>
          </a:p>
          <a:p>
            <a:endParaRPr lang="en-US" dirty="0"/>
          </a:p>
          <a:p>
            <a:r>
              <a:rPr lang="en-US" dirty="0" smtClean="0"/>
              <a:t>Policy Committee opened discussions at 2016 WSC Open Policy Meeting</a:t>
            </a:r>
          </a:p>
          <a:p>
            <a:endParaRPr lang="en-US" dirty="0" smtClean="0"/>
          </a:p>
          <a:p>
            <a:r>
              <a:rPr lang="en-US" dirty="0" smtClean="0"/>
              <a:t>The primary focus on principle of welcoming (Tradition Five) and maintaining anonymity of members (Tradition Twelve).</a:t>
            </a:r>
          </a:p>
          <a:p>
            <a:endParaRPr lang="en-US" dirty="0" smtClean="0"/>
          </a:p>
          <a:p>
            <a:r>
              <a:rPr lang="en-US" sz="2800" b="1" i="1" dirty="0" smtClean="0"/>
              <a:t>Feedback</a:t>
            </a:r>
          </a:p>
          <a:p>
            <a:r>
              <a:rPr lang="en-US" dirty="0" smtClean="0"/>
              <a:t>Are terms confusing to some member as well as prospective newcomers, professional and public agencies?</a:t>
            </a:r>
          </a:p>
          <a:p>
            <a:r>
              <a:rPr lang="en-US" dirty="0" smtClean="0"/>
              <a:t>Do we look like a closed society? Unwelcoming</a:t>
            </a:r>
          </a:p>
          <a:p>
            <a:endParaRPr lang="en-US" dirty="0"/>
          </a:p>
          <a:p>
            <a:r>
              <a:rPr lang="en-US" dirty="0" smtClean="0"/>
              <a:t>3 questions:</a:t>
            </a:r>
          </a:p>
          <a:p>
            <a:pPr marL="342900" indent="-342900">
              <a:buAutoNum type="arabicPeriod"/>
            </a:pPr>
            <a:r>
              <a:rPr lang="en-US" dirty="0" smtClean="0"/>
              <a:t>How well do members in our Area understand the difference between an open and closed meeting? Do group members know if their meeting is listed as open or closed?</a:t>
            </a:r>
          </a:p>
          <a:p>
            <a:r>
              <a:rPr lang="en-US" dirty="0" smtClean="0"/>
              <a:t>2. How do students and professional find out about Al-Anon in your Area? Are the closed meetings in your Area providing a monthly open meeting?</a:t>
            </a:r>
          </a:p>
          <a:p>
            <a:r>
              <a:rPr lang="en-US" dirty="0" smtClean="0"/>
              <a:t>3. Is the original purpose of open meetings obsolete? Has internet, social media, numerous self-help books, active public outreach etc., eliminated the need to designate meetings as open or closed.</a:t>
            </a:r>
          </a:p>
        </p:txBody>
      </p:sp>
    </p:spTree>
    <p:extLst>
      <p:ext uri="{BB962C8B-B14F-4D97-AF65-F5344CB8AC3E}">
        <p14:creationId xmlns:p14="http://schemas.microsoft.com/office/powerpoint/2010/main" val="2691051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800109" cy="3508653"/>
          </a:xfrm>
          <a:prstGeom prst="rect">
            <a:avLst/>
          </a:prstGeom>
          <a:noFill/>
        </p:spPr>
        <p:txBody>
          <a:bodyPr wrap="square" rtlCol="0">
            <a:spAutoFit/>
          </a:bodyPr>
          <a:lstStyle/>
          <a:p>
            <a:r>
              <a:rPr lang="en-US" sz="3200" b="1" dirty="0" smtClean="0"/>
              <a:t>Welcoming friends &amp; families of drug addictions</a:t>
            </a:r>
          </a:p>
          <a:p>
            <a:endParaRPr lang="en-US" sz="3200" b="1" dirty="0"/>
          </a:p>
          <a:p>
            <a:r>
              <a:rPr lang="en-US" dirty="0" smtClean="0"/>
              <a:t>Can’t change our primary purpose</a:t>
            </a:r>
          </a:p>
          <a:p>
            <a:endParaRPr lang="en-US" dirty="0" smtClean="0"/>
          </a:p>
          <a:p>
            <a:r>
              <a:rPr lang="en-US" dirty="0" smtClean="0"/>
              <a:t>Educate people</a:t>
            </a:r>
          </a:p>
          <a:p>
            <a:endParaRPr lang="en-US" dirty="0" smtClean="0"/>
          </a:p>
          <a:p>
            <a:r>
              <a:rPr lang="en-US" dirty="0" smtClean="0"/>
              <a:t>How to be more welcoming, open</a:t>
            </a:r>
          </a:p>
          <a:p>
            <a:endParaRPr lang="en-US" dirty="0" smtClean="0"/>
          </a:p>
          <a:p>
            <a:r>
              <a:rPr lang="en-US" dirty="0" smtClean="0"/>
              <a:t>Let people know about Nar-Anon</a:t>
            </a:r>
            <a:endParaRPr lang="en-US" dirty="0"/>
          </a:p>
        </p:txBody>
      </p:sp>
    </p:spTree>
    <p:extLst>
      <p:ext uri="{BB962C8B-B14F-4D97-AF65-F5344CB8AC3E}">
        <p14:creationId xmlns:p14="http://schemas.microsoft.com/office/powerpoint/2010/main" val="1631056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 y="838200"/>
            <a:ext cx="9336232" cy="5816977"/>
          </a:xfrm>
          <a:prstGeom prst="rect">
            <a:avLst/>
          </a:prstGeom>
          <a:noFill/>
        </p:spPr>
        <p:txBody>
          <a:bodyPr wrap="square" rtlCol="0">
            <a:spAutoFit/>
          </a:bodyPr>
          <a:lstStyle/>
          <a:p>
            <a:r>
              <a:rPr lang="en-US" sz="2800" dirty="0" smtClean="0"/>
              <a:t>Tradition 7. Every group ought to be fully self-supporting, declining outside contributions</a:t>
            </a:r>
            <a:r>
              <a:rPr lang="en-US" dirty="0" smtClean="0"/>
              <a:t>.</a:t>
            </a:r>
          </a:p>
          <a:p>
            <a:endParaRPr lang="en-US" dirty="0"/>
          </a:p>
          <a:p>
            <a:r>
              <a:rPr lang="en-US" dirty="0" smtClean="0"/>
              <a:t>   Literature                                              Contributions</a:t>
            </a:r>
          </a:p>
          <a:p>
            <a:pPr marL="342900" indent="-342900">
              <a:buAutoNum type="arabicPlain" startAt="2015"/>
            </a:pPr>
            <a:r>
              <a:rPr lang="en-US" dirty="0" smtClean="0"/>
              <a:t>        57%                                                 23%</a:t>
            </a:r>
          </a:p>
          <a:p>
            <a:pPr marL="342900" indent="-342900">
              <a:buAutoNum type="arabicPlain" startAt="2016"/>
            </a:pPr>
            <a:r>
              <a:rPr lang="en-US" dirty="0" smtClean="0"/>
              <a:t>        63%                                                 25%</a:t>
            </a:r>
          </a:p>
          <a:p>
            <a:pPr marL="342900" indent="-342900">
              <a:buAutoNum type="arabicPlain" startAt="2016"/>
            </a:pPr>
            <a:endParaRPr lang="en-US" dirty="0"/>
          </a:p>
          <a:p>
            <a:r>
              <a:rPr lang="en-US" dirty="0" smtClean="0"/>
              <a:t>Literature sales           50%                     2,700,000</a:t>
            </a:r>
          </a:p>
          <a:p>
            <a:r>
              <a:rPr lang="en-US" dirty="0" smtClean="0"/>
              <a:t>Contributions              38%                     2,100,000</a:t>
            </a:r>
          </a:p>
          <a:p>
            <a:r>
              <a:rPr lang="en-US" dirty="0" smtClean="0"/>
              <a:t>Forum                             5%                         250,000</a:t>
            </a:r>
          </a:p>
          <a:p>
            <a:r>
              <a:rPr lang="en-US" dirty="0" smtClean="0"/>
              <a:t>Investments                   7%                         190,000</a:t>
            </a:r>
          </a:p>
          <a:p>
            <a:endParaRPr lang="en-US" dirty="0"/>
          </a:p>
          <a:p>
            <a:pPr algn="ctr"/>
            <a:r>
              <a:rPr lang="en-US" sz="2800" dirty="0" smtClean="0"/>
              <a:t>Where contributions come from?</a:t>
            </a:r>
          </a:p>
          <a:p>
            <a:endParaRPr lang="en-US" dirty="0"/>
          </a:p>
          <a:p>
            <a:r>
              <a:rPr lang="en-US" dirty="0" smtClean="0"/>
              <a:t>Groups                         758,837</a:t>
            </a:r>
          </a:p>
          <a:p>
            <a:r>
              <a:rPr lang="en-US" dirty="0" smtClean="0"/>
              <a:t>Online                            37,938</a:t>
            </a:r>
          </a:p>
          <a:p>
            <a:r>
              <a:rPr lang="en-US" dirty="0" smtClean="0"/>
              <a:t>Other                              27,909</a:t>
            </a:r>
          </a:p>
          <a:p>
            <a:r>
              <a:rPr lang="en-US" dirty="0" smtClean="0"/>
              <a:t>Birthday                         10,997</a:t>
            </a:r>
          </a:p>
          <a:p>
            <a:r>
              <a:rPr lang="en-US" dirty="0" smtClean="0"/>
              <a:t>Individual                     155,506</a:t>
            </a:r>
          </a:p>
        </p:txBody>
      </p:sp>
    </p:spTree>
    <p:extLst>
      <p:ext uri="{BB962C8B-B14F-4D97-AF65-F5344CB8AC3E}">
        <p14:creationId xmlns:p14="http://schemas.microsoft.com/office/powerpoint/2010/main" val="1174646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008" y="533400"/>
            <a:ext cx="8455776" cy="5970865"/>
          </a:xfrm>
          <a:prstGeom prst="rect">
            <a:avLst/>
          </a:prstGeom>
          <a:noFill/>
        </p:spPr>
        <p:txBody>
          <a:bodyPr wrap="none" rtlCol="0">
            <a:spAutoFit/>
          </a:bodyPr>
          <a:lstStyle/>
          <a:p>
            <a:pPr algn="ctr"/>
            <a:r>
              <a:rPr lang="en-US" sz="4000" dirty="0" smtClean="0"/>
              <a:t>What do we spend money on?</a:t>
            </a:r>
          </a:p>
          <a:p>
            <a:r>
              <a:rPr lang="en-US" dirty="0" smtClean="0"/>
              <a:t>Operating expenses</a:t>
            </a:r>
          </a:p>
          <a:p>
            <a:r>
              <a:rPr lang="en-US" dirty="0"/>
              <a:t> </a:t>
            </a:r>
            <a:r>
              <a:rPr lang="en-US" dirty="0" smtClean="0"/>
              <a:t>    1. Programs</a:t>
            </a:r>
          </a:p>
          <a:p>
            <a:r>
              <a:rPr lang="en-US" dirty="0"/>
              <a:t> </a:t>
            </a:r>
            <a:r>
              <a:rPr lang="en-US" dirty="0" smtClean="0"/>
              <a:t>             media, outreach, PSA (3 languages),  9 TEAM events,  3 Zonal meetings( Europe, </a:t>
            </a:r>
          </a:p>
          <a:p>
            <a:r>
              <a:rPr lang="en-US" dirty="0"/>
              <a:t> </a:t>
            </a:r>
            <a:r>
              <a:rPr lang="en-US" dirty="0" smtClean="0"/>
              <a:t>             Central America, South America), IGSAM, literature, Board of Trustees travel,</a:t>
            </a:r>
          </a:p>
          <a:p>
            <a:r>
              <a:rPr lang="en-US" dirty="0"/>
              <a:t> </a:t>
            </a:r>
            <a:r>
              <a:rPr lang="en-US" dirty="0" smtClean="0"/>
              <a:t>             conference, new redesigned web site, protect trademarks, membership surveys</a:t>
            </a:r>
          </a:p>
          <a:p>
            <a:r>
              <a:rPr lang="en-US" dirty="0"/>
              <a:t> </a:t>
            </a:r>
            <a:r>
              <a:rPr lang="en-US" dirty="0" smtClean="0"/>
              <a:t>             every 5 years</a:t>
            </a:r>
          </a:p>
          <a:p>
            <a:r>
              <a:rPr lang="en-US" dirty="0" smtClean="0"/>
              <a:t>           </a:t>
            </a:r>
          </a:p>
          <a:p>
            <a:r>
              <a:rPr lang="en-US" dirty="0"/>
              <a:t> </a:t>
            </a:r>
            <a:r>
              <a:rPr lang="en-US" dirty="0" smtClean="0"/>
              <a:t>     2. Literature distribution</a:t>
            </a:r>
          </a:p>
          <a:p>
            <a:r>
              <a:rPr lang="en-US" dirty="0"/>
              <a:t> </a:t>
            </a:r>
            <a:r>
              <a:rPr lang="en-US" dirty="0" smtClean="0"/>
              <a:t>              postage (will decrease, suspend complimentary Forum), volunteers</a:t>
            </a:r>
          </a:p>
          <a:p>
            <a:r>
              <a:rPr lang="en-US" dirty="0"/>
              <a:t> </a:t>
            </a:r>
            <a:r>
              <a:rPr lang="en-US" dirty="0" smtClean="0"/>
              <a:t>              new literature</a:t>
            </a:r>
          </a:p>
          <a:p>
            <a:endParaRPr lang="en-US" dirty="0" smtClean="0"/>
          </a:p>
          <a:p>
            <a:r>
              <a:rPr lang="en-US" dirty="0" smtClean="0"/>
              <a:t>      3. General Administration</a:t>
            </a:r>
          </a:p>
          <a:p>
            <a:r>
              <a:rPr lang="en-US" dirty="0"/>
              <a:t> </a:t>
            </a:r>
            <a:r>
              <a:rPr lang="en-US" dirty="0" smtClean="0"/>
              <a:t>               fully staffed, survey staff looking ways  to cut cost, office reorganized ,</a:t>
            </a:r>
          </a:p>
          <a:p>
            <a:r>
              <a:rPr lang="en-US" dirty="0" smtClean="0"/>
              <a:t>                focus on technology (hired Digital Strategist)</a:t>
            </a:r>
          </a:p>
          <a:p>
            <a:endParaRPr lang="en-US" dirty="0"/>
          </a:p>
          <a:p>
            <a:r>
              <a:rPr lang="en-US" dirty="0" smtClean="0"/>
              <a:t>       4. Printing </a:t>
            </a:r>
          </a:p>
          <a:p>
            <a:r>
              <a:rPr lang="en-US" dirty="0"/>
              <a:t> </a:t>
            </a:r>
            <a:r>
              <a:rPr lang="en-US" dirty="0" smtClean="0"/>
              <a:t>              conference summaries, service manuals, conference notebooks</a:t>
            </a:r>
          </a:p>
          <a:p>
            <a:endParaRPr lang="en-US" dirty="0"/>
          </a:p>
          <a:p>
            <a:endParaRPr lang="en-US" dirty="0"/>
          </a:p>
        </p:txBody>
      </p:sp>
    </p:spTree>
    <p:extLst>
      <p:ext uri="{BB962C8B-B14F-4D97-AF65-F5344CB8AC3E}">
        <p14:creationId xmlns:p14="http://schemas.microsoft.com/office/powerpoint/2010/main" val="534806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584" y="914400"/>
            <a:ext cx="6135206" cy="4924425"/>
          </a:xfrm>
          <a:prstGeom prst="rect">
            <a:avLst/>
          </a:prstGeom>
          <a:noFill/>
        </p:spPr>
        <p:txBody>
          <a:bodyPr wrap="none" rtlCol="0">
            <a:spAutoFit/>
          </a:bodyPr>
          <a:lstStyle/>
          <a:p>
            <a:pPr algn="ctr"/>
            <a:r>
              <a:rPr lang="en-US" sz="4000" dirty="0" smtClean="0"/>
              <a:t>Operating expenses</a:t>
            </a:r>
          </a:p>
          <a:p>
            <a:r>
              <a:rPr lang="en-US" dirty="0" smtClean="0"/>
              <a:t>                                  2016 actual 4,883,029         projected 2017 </a:t>
            </a:r>
          </a:p>
          <a:p>
            <a:r>
              <a:rPr lang="en-US" dirty="0"/>
              <a:t> </a:t>
            </a:r>
            <a:r>
              <a:rPr lang="en-US" dirty="0" smtClean="0"/>
              <a:t>                                       4,883,029                               5,161,500</a:t>
            </a:r>
          </a:p>
          <a:p>
            <a:endParaRPr lang="en-US" dirty="0" smtClean="0"/>
          </a:p>
          <a:p>
            <a:r>
              <a:rPr lang="en-US" dirty="0" smtClean="0"/>
              <a:t>Projected increase of 4.4%</a:t>
            </a:r>
          </a:p>
          <a:p>
            <a:endParaRPr lang="en-US" dirty="0" smtClean="0"/>
          </a:p>
          <a:p>
            <a:r>
              <a:rPr lang="en-US" dirty="0" smtClean="0"/>
              <a:t>Filled staff vacancies from 2016</a:t>
            </a:r>
          </a:p>
          <a:p>
            <a:r>
              <a:rPr lang="en-US" dirty="0" smtClean="0"/>
              <a:t>Added one new position of Webmaster</a:t>
            </a:r>
          </a:p>
          <a:p>
            <a:r>
              <a:rPr lang="en-US" dirty="0" smtClean="0"/>
              <a:t>Increased Travel due to Zonal meetings</a:t>
            </a:r>
          </a:p>
          <a:p>
            <a:endParaRPr lang="en-US" dirty="0"/>
          </a:p>
          <a:p>
            <a:r>
              <a:rPr lang="en-US" sz="4000" dirty="0" smtClean="0"/>
              <a:t>Projected revenue</a:t>
            </a:r>
          </a:p>
          <a:p>
            <a:r>
              <a:rPr lang="en-US" dirty="0"/>
              <a:t> </a:t>
            </a:r>
            <a:r>
              <a:rPr lang="en-US" dirty="0" smtClean="0"/>
              <a:t>                                    2016 actual                            projected 2017</a:t>
            </a:r>
          </a:p>
          <a:p>
            <a:r>
              <a:rPr lang="en-US" dirty="0"/>
              <a:t> </a:t>
            </a:r>
            <a:r>
              <a:rPr lang="en-US" dirty="0" smtClean="0"/>
              <a:t>                                     5,033,270                                 5,240,000</a:t>
            </a:r>
          </a:p>
          <a:p>
            <a:endParaRPr lang="en-US" dirty="0" smtClean="0"/>
          </a:p>
          <a:p>
            <a:r>
              <a:rPr lang="en-US" dirty="0" smtClean="0"/>
              <a:t>Does not include Reserve fund income or transfer</a:t>
            </a:r>
            <a:endParaRPr lang="en-US" dirty="0"/>
          </a:p>
        </p:txBody>
      </p:sp>
    </p:spTree>
    <p:extLst>
      <p:ext uri="{BB962C8B-B14F-4D97-AF65-F5344CB8AC3E}">
        <p14:creationId xmlns:p14="http://schemas.microsoft.com/office/powerpoint/2010/main" val="392995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491" y="685800"/>
            <a:ext cx="8112477" cy="5478423"/>
          </a:xfrm>
          <a:prstGeom prst="rect">
            <a:avLst/>
          </a:prstGeom>
          <a:noFill/>
        </p:spPr>
        <p:txBody>
          <a:bodyPr wrap="none" rtlCol="0">
            <a:spAutoFit/>
          </a:bodyPr>
          <a:lstStyle/>
          <a:p>
            <a:pPr algn="ctr"/>
            <a:r>
              <a:rPr lang="en-US" sz="4400" dirty="0" smtClean="0"/>
              <a:t>Summary of  2017 Budget </a:t>
            </a:r>
          </a:p>
          <a:p>
            <a:endParaRPr lang="en-US" dirty="0"/>
          </a:p>
          <a:p>
            <a:r>
              <a:rPr lang="en-US" sz="2400" dirty="0" smtClean="0"/>
              <a:t>Total Expenses                                       </a:t>
            </a:r>
            <a:r>
              <a:rPr lang="en-US" dirty="0" smtClean="0"/>
              <a:t>Actual 2016                     2017 Budget</a:t>
            </a:r>
          </a:p>
          <a:p>
            <a:r>
              <a:rPr lang="en-US" dirty="0"/>
              <a:t> </a:t>
            </a:r>
            <a:r>
              <a:rPr lang="en-US" dirty="0" smtClean="0"/>
              <a:t>                                                                                       4,945,117                         5,229,500</a:t>
            </a:r>
          </a:p>
          <a:p>
            <a:endParaRPr lang="en-US" dirty="0" smtClean="0"/>
          </a:p>
          <a:p>
            <a:endParaRPr lang="en-US" dirty="0"/>
          </a:p>
          <a:p>
            <a:r>
              <a:rPr lang="en-US" sz="2400" dirty="0" smtClean="0"/>
              <a:t>Total Revenue                                       </a:t>
            </a:r>
            <a:r>
              <a:rPr lang="en-US" dirty="0" smtClean="0"/>
              <a:t>Actual 2016                     2017 Budget</a:t>
            </a:r>
          </a:p>
          <a:p>
            <a:r>
              <a:rPr lang="en-US" dirty="0"/>
              <a:t> </a:t>
            </a:r>
            <a:r>
              <a:rPr lang="en-US" dirty="0" smtClean="0"/>
              <a:t>                                                                                      5,033,270                         5,240,000</a:t>
            </a:r>
          </a:p>
          <a:p>
            <a:endParaRPr lang="en-US" dirty="0" smtClean="0"/>
          </a:p>
          <a:p>
            <a:endParaRPr lang="en-US" dirty="0"/>
          </a:p>
          <a:p>
            <a:r>
              <a:rPr lang="en-US" sz="2400" dirty="0" smtClean="0"/>
              <a:t>Net increase/decrease                           </a:t>
            </a:r>
            <a:r>
              <a:rPr lang="en-US" dirty="0" smtClean="0"/>
              <a:t>88,153                               10,500</a:t>
            </a:r>
          </a:p>
          <a:p>
            <a:endParaRPr lang="en-US" sz="5400" dirty="0">
              <a:solidFill>
                <a:srgbClr val="FF0000"/>
              </a:solidFill>
            </a:endParaRPr>
          </a:p>
          <a:p>
            <a:r>
              <a:rPr lang="en-US" sz="5400" dirty="0" smtClean="0">
                <a:solidFill>
                  <a:srgbClr val="FF0000"/>
                </a:solidFill>
              </a:rPr>
              <a:t>Small surplus!</a:t>
            </a:r>
            <a:endParaRPr lang="en-US" sz="5400" dirty="0">
              <a:solidFill>
                <a:srgbClr val="FF0000"/>
              </a:solidFill>
            </a:endParaRPr>
          </a:p>
        </p:txBody>
      </p:sp>
    </p:spTree>
    <p:extLst>
      <p:ext uri="{BB962C8B-B14F-4D97-AF65-F5344CB8AC3E}">
        <p14:creationId xmlns:p14="http://schemas.microsoft.com/office/powerpoint/2010/main" val="3186292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753600" cy="4585871"/>
          </a:xfrm>
          <a:prstGeom prst="rect">
            <a:avLst/>
          </a:prstGeom>
          <a:noFill/>
        </p:spPr>
        <p:txBody>
          <a:bodyPr wrap="square" rtlCol="0">
            <a:spAutoFit/>
          </a:bodyPr>
          <a:lstStyle/>
          <a:p>
            <a:pPr algn="ctr"/>
            <a:r>
              <a:rPr lang="en-US" sz="4800" dirty="0" smtClean="0"/>
              <a:t>Reserve Fund Now</a:t>
            </a:r>
          </a:p>
          <a:p>
            <a:endParaRPr lang="en-US" dirty="0"/>
          </a:p>
          <a:p>
            <a:r>
              <a:rPr lang="en-US" sz="2400" dirty="0" smtClean="0"/>
              <a:t>1 year operating expenses                                                                   </a:t>
            </a:r>
            <a:r>
              <a:rPr lang="en-US" dirty="0" smtClean="0"/>
              <a:t>5,000,000</a:t>
            </a:r>
          </a:p>
          <a:p>
            <a:endParaRPr lang="en-US" dirty="0"/>
          </a:p>
          <a:p>
            <a:endParaRPr lang="en-US" dirty="0"/>
          </a:p>
          <a:p>
            <a:r>
              <a:rPr lang="en-US" sz="2400" dirty="0" smtClean="0"/>
              <a:t>Net Value of Reserve Fund                                                                   </a:t>
            </a:r>
            <a:r>
              <a:rPr lang="en-US" dirty="0" smtClean="0"/>
              <a:t>3,600,000</a:t>
            </a:r>
          </a:p>
          <a:p>
            <a:endParaRPr lang="en-US" dirty="0"/>
          </a:p>
          <a:p>
            <a:endParaRPr lang="en-US" dirty="0" smtClean="0"/>
          </a:p>
          <a:p>
            <a:r>
              <a:rPr lang="en-US" sz="2400" dirty="0" smtClean="0"/>
              <a:t>Short     </a:t>
            </a:r>
            <a:r>
              <a:rPr lang="en-US" dirty="0" smtClean="0"/>
              <a:t>                                                                                                                                  1,400,000</a:t>
            </a:r>
          </a:p>
          <a:p>
            <a:endParaRPr lang="en-US" dirty="0"/>
          </a:p>
          <a:p>
            <a:endParaRPr lang="en-US" dirty="0" smtClean="0"/>
          </a:p>
          <a:p>
            <a:r>
              <a:rPr lang="en-US" dirty="0" smtClean="0"/>
              <a:t>Warranty 1. that only sufficient operating funds, including </a:t>
            </a:r>
            <a:r>
              <a:rPr lang="en-US" sz="2800" dirty="0" smtClean="0"/>
              <a:t>ample reserve</a:t>
            </a:r>
            <a:r>
              <a:rPr lang="en-US" dirty="0" smtClean="0"/>
              <a:t>, be it’s prudent </a:t>
            </a:r>
          </a:p>
          <a:p>
            <a:r>
              <a:rPr lang="en-US" dirty="0"/>
              <a:t> </a:t>
            </a:r>
            <a:r>
              <a:rPr lang="en-US" dirty="0" smtClean="0"/>
              <a:t>                      financial principle</a:t>
            </a:r>
            <a:endParaRPr lang="en-US" dirty="0"/>
          </a:p>
        </p:txBody>
      </p:sp>
    </p:spTree>
    <p:extLst>
      <p:ext uri="{BB962C8B-B14F-4D97-AF65-F5344CB8AC3E}">
        <p14:creationId xmlns:p14="http://schemas.microsoft.com/office/powerpoint/2010/main" val="74577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09600"/>
            <a:ext cx="7998087" cy="6186309"/>
          </a:xfrm>
          <a:prstGeom prst="rect">
            <a:avLst/>
          </a:prstGeom>
          <a:noFill/>
        </p:spPr>
        <p:txBody>
          <a:bodyPr wrap="none" rtlCol="0">
            <a:spAutoFit/>
          </a:bodyPr>
          <a:lstStyle/>
          <a:p>
            <a:r>
              <a:rPr lang="en-US" b="1" dirty="0" smtClean="0"/>
              <a:t>Board Vision Statement:</a:t>
            </a:r>
          </a:p>
          <a:p>
            <a:r>
              <a:rPr lang="en-US" dirty="0" smtClean="0"/>
              <a:t>All people affected by someone else's  drinking will find help and  and recovery in</a:t>
            </a:r>
          </a:p>
          <a:p>
            <a:r>
              <a:rPr lang="en-US" dirty="0" smtClean="0"/>
              <a:t>every community.</a:t>
            </a:r>
          </a:p>
          <a:p>
            <a:endParaRPr lang="en-US" dirty="0"/>
          </a:p>
          <a:p>
            <a:r>
              <a:rPr lang="en-US" b="1" dirty="0" smtClean="0"/>
              <a:t>Board Mission Statement:</a:t>
            </a:r>
          </a:p>
          <a:p>
            <a:r>
              <a:rPr lang="en-US" dirty="0" smtClean="0"/>
              <a:t>Anticipate the future and Al-</a:t>
            </a:r>
            <a:r>
              <a:rPr lang="en-US" dirty="0" err="1" smtClean="0"/>
              <a:t>Anon’s</a:t>
            </a:r>
            <a:r>
              <a:rPr lang="en-US" dirty="0" smtClean="0"/>
              <a:t>  place in it and ensure that the necessary</a:t>
            </a:r>
          </a:p>
          <a:p>
            <a:r>
              <a:rPr lang="en-US" dirty="0" smtClean="0"/>
              <a:t>resources are available.</a:t>
            </a:r>
          </a:p>
          <a:p>
            <a:endParaRPr lang="en-US" dirty="0"/>
          </a:p>
          <a:p>
            <a:r>
              <a:rPr lang="en-US" b="1" dirty="0" smtClean="0"/>
              <a:t>Strategic Plan Priorities of AFG, Inc. Board of Trustless</a:t>
            </a:r>
          </a:p>
          <a:p>
            <a:r>
              <a:rPr lang="en-US" dirty="0" smtClean="0"/>
              <a:t>Al-</a:t>
            </a:r>
            <a:r>
              <a:rPr lang="en-US" dirty="0" err="1" smtClean="0"/>
              <a:t>Anon’s</a:t>
            </a:r>
            <a:r>
              <a:rPr lang="en-US" dirty="0" smtClean="0"/>
              <a:t> spiritual principle permeate our policies and practices; we apply</a:t>
            </a:r>
          </a:p>
          <a:p>
            <a:r>
              <a:rPr lang="en-US" dirty="0" smtClean="0"/>
              <a:t>emerging technology and communication options:</a:t>
            </a:r>
          </a:p>
          <a:p>
            <a:endParaRPr lang="en-US" dirty="0" smtClean="0"/>
          </a:p>
          <a:p>
            <a:pPr marL="285750" indent="-285750">
              <a:buFont typeface="Arial" panose="020B0604020202020204" pitchFamily="34" charset="0"/>
              <a:buChar char="•"/>
            </a:pPr>
            <a:r>
              <a:rPr lang="en-US" dirty="0" smtClean="0"/>
              <a:t>To increase the visibility of Al-Anon so that it is recognized as the number one</a:t>
            </a:r>
          </a:p>
          <a:p>
            <a:r>
              <a:rPr lang="en-US" dirty="0" smtClean="0"/>
              <a:t>      resource throughout the world for helping friends and family of problem</a:t>
            </a:r>
          </a:p>
          <a:p>
            <a:r>
              <a:rPr lang="en-US" dirty="0" smtClean="0"/>
              <a:t>      drinkers.</a:t>
            </a:r>
          </a:p>
          <a:p>
            <a:endParaRPr lang="en-US" dirty="0" smtClean="0"/>
          </a:p>
          <a:p>
            <a:pPr marL="285750" indent="-285750">
              <a:buFont typeface="Arial" panose="020B0604020202020204" pitchFamily="34" charset="0"/>
              <a:buChar char="•"/>
            </a:pPr>
            <a:r>
              <a:rPr lang="en-US" dirty="0" smtClean="0"/>
              <a:t>To empower the Al-Anon fellowship to be vibrant, inclusive and flexible.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To achieve a  viable future for Al-Anon Family Groups, the Board will be adaptive</a:t>
            </a:r>
          </a:p>
          <a:p>
            <a:r>
              <a:rPr lang="en-US" dirty="0" smtClean="0"/>
              <a:t>     and strategic in its use of talents, skills, and abilities.</a:t>
            </a:r>
          </a:p>
          <a:p>
            <a:r>
              <a:rPr lang="en-US" dirty="0"/>
              <a:t> </a:t>
            </a:r>
            <a:r>
              <a:rPr lang="en-US" dirty="0" smtClean="0"/>
              <a:t>      </a:t>
            </a:r>
          </a:p>
          <a:p>
            <a:endParaRPr lang="en-US" dirty="0"/>
          </a:p>
        </p:txBody>
      </p:sp>
    </p:spTree>
    <p:extLst>
      <p:ext uri="{BB962C8B-B14F-4D97-AF65-F5344CB8AC3E}">
        <p14:creationId xmlns:p14="http://schemas.microsoft.com/office/powerpoint/2010/main" val="3631616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7078476" cy="3693319"/>
          </a:xfrm>
          <a:prstGeom prst="rect">
            <a:avLst/>
          </a:prstGeom>
          <a:noFill/>
        </p:spPr>
        <p:txBody>
          <a:bodyPr wrap="none" rtlCol="0">
            <a:spAutoFit/>
          </a:bodyPr>
          <a:lstStyle/>
          <a:p>
            <a:r>
              <a:rPr lang="en-US" dirty="0" smtClean="0"/>
              <a:t>Estimated cost of services to groups                                              $3,696,925</a:t>
            </a:r>
          </a:p>
          <a:p>
            <a:endParaRPr lang="en-US" dirty="0"/>
          </a:p>
          <a:p>
            <a:endParaRPr lang="en-US" dirty="0" smtClean="0"/>
          </a:p>
          <a:p>
            <a:r>
              <a:rPr lang="en-US" dirty="0" smtClean="0"/>
              <a:t>Average cost of service to group                                                                   261</a:t>
            </a:r>
          </a:p>
          <a:p>
            <a:endParaRPr lang="en-US" dirty="0"/>
          </a:p>
          <a:p>
            <a:endParaRPr lang="en-US" dirty="0"/>
          </a:p>
          <a:p>
            <a:endParaRPr lang="en-US" dirty="0" smtClean="0"/>
          </a:p>
          <a:p>
            <a:r>
              <a:rPr lang="en-US" dirty="0"/>
              <a:t> </a:t>
            </a:r>
            <a:r>
              <a:rPr lang="en-US" dirty="0" smtClean="0"/>
              <a:t>                                                                   2015                                     2016</a:t>
            </a:r>
          </a:p>
          <a:p>
            <a:r>
              <a:rPr lang="en-US" dirty="0" smtClean="0"/>
              <a:t>Indiana                      67%                       12,961                                  13,816</a:t>
            </a:r>
          </a:p>
          <a:p>
            <a:endParaRPr lang="en-US" dirty="0"/>
          </a:p>
          <a:p>
            <a:r>
              <a:rPr lang="en-US" dirty="0" smtClean="0"/>
              <a:t>Other*</a:t>
            </a:r>
          </a:p>
          <a:p>
            <a:r>
              <a:rPr lang="en-US" dirty="0" smtClean="0"/>
              <a:t>Contributions from  individuals</a:t>
            </a:r>
          </a:p>
          <a:p>
            <a:r>
              <a:rPr lang="en-US" dirty="0" smtClean="0"/>
              <a:t>AIS’s, LDC’s &amp; Ares meetings                  3,205                                   3,333</a:t>
            </a:r>
          </a:p>
        </p:txBody>
      </p:sp>
    </p:spTree>
    <p:extLst>
      <p:ext uri="{BB962C8B-B14F-4D97-AF65-F5344CB8AC3E}">
        <p14:creationId xmlns:p14="http://schemas.microsoft.com/office/powerpoint/2010/main" val="1615272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761927"/>
            <a:ext cx="5111750" cy="2875359"/>
          </a:xfrm>
        </p:spPr>
      </p:pic>
      <p:sp>
        <p:nvSpPr>
          <p:cNvPr id="4" name="Text Placeholder 3"/>
          <p:cNvSpPr>
            <a:spLocks noGrp="1"/>
          </p:cNvSpPr>
          <p:nvPr>
            <p:ph type="body" sz="half" idx="2"/>
          </p:nvPr>
        </p:nvSpPr>
        <p:spPr/>
        <p:txBody>
          <a:bodyPr/>
          <a:lstStyle/>
          <a:p>
            <a:endParaRPr lang="en-US" dirty="0" smtClean="0"/>
          </a:p>
          <a:p>
            <a:endParaRPr lang="en-US" dirty="0"/>
          </a:p>
          <a:p>
            <a:r>
              <a:rPr lang="en-US" sz="5400" dirty="0" smtClean="0"/>
              <a:t>World Service Office</a:t>
            </a:r>
            <a:endParaRPr lang="en-US" sz="5400" dirty="0"/>
          </a:p>
        </p:txBody>
      </p:sp>
    </p:spTree>
    <p:extLst>
      <p:ext uri="{BB962C8B-B14F-4D97-AF65-F5344CB8AC3E}">
        <p14:creationId xmlns:p14="http://schemas.microsoft.com/office/powerpoint/2010/main" val="1406837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82700"/>
            <a:ext cx="5111750" cy="3833812"/>
          </a:xfrm>
        </p:spPr>
      </p:pic>
      <p:sp>
        <p:nvSpPr>
          <p:cNvPr id="4" name="Text Placeholder 3"/>
          <p:cNvSpPr>
            <a:spLocks noGrp="1"/>
          </p:cNvSpPr>
          <p:nvPr>
            <p:ph type="body" sz="half" idx="2"/>
          </p:nvPr>
        </p:nvSpPr>
        <p:spPr/>
        <p:txBody>
          <a:bodyPr>
            <a:normAutofit fontScale="92500"/>
          </a:bodyPr>
          <a:lstStyle/>
          <a:p>
            <a:endParaRPr lang="en-US" dirty="0"/>
          </a:p>
          <a:p>
            <a:endParaRPr lang="en-US" dirty="0" smtClean="0"/>
          </a:p>
          <a:p>
            <a:endParaRPr lang="en-US" dirty="0"/>
          </a:p>
          <a:p>
            <a:r>
              <a:rPr lang="en-US" sz="5400" dirty="0" smtClean="0"/>
              <a:t>Lois’s typewriter</a:t>
            </a:r>
          </a:p>
          <a:p>
            <a:r>
              <a:rPr lang="en-US" sz="5400" dirty="0" smtClean="0"/>
              <a:t>from office</a:t>
            </a:r>
            <a:endParaRPr lang="en-US" sz="5400" dirty="0"/>
          </a:p>
        </p:txBody>
      </p:sp>
    </p:spTree>
    <p:extLst>
      <p:ext uri="{BB962C8B-B14F-4D97-AF65-F5344CB8AC3E}">
        <p14:creationId xmlns:p14="http://schemas.microsoft.com/office/powerpoint/2010/main" val="177586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82388"/>
            <a:ext cx="5111750" cy="3834436"/>
          </a:xfrm>
        </p:spPr>
      </p:pic>
      <p:sp>
        <p:nvSpPr>
          <p:cNvPr id="4" name="Text Placeholder 3"/>
          <p:cNvSpPr>
            <a:spLocks noGrp="1"/>
          </p:cNvSpPr>
          <p:nvPr>
            <p:ph type="body" sz="half" idx="2"/>
          </p:nvPr>
        </p:nvSpPr>
        <p:spPr/>
        <p:txBody>
          <a:bodyPr/>
          <a:lstStyle/>
          <a:p>
            <a:endParaRPr lang="en-US" dirty="0" smtClean="0"/>
          </a:p>
          <a:p>
            <a:endParaRPr lang="en-US" dirty="0"/>
          </a:p>
          <a:p>
            <a:endParaRPr lang="en-US" dirty="0" smtClean="0"/>
          </a:p>
          <a:p>
            <a:endParaRPr lang="en-US" dirty="0"/>
          </a:p>
          <a:p>
            <a:endParaRPr lang="en-US" dirty="0" smtClean="0"/>
          </a:p>
          <a:p>
            <a:r>
              <a:rPr lang="en-US" sz="5400" dirty="0" smtClean="0"/>
              <a:t>Panel 55</a:t>
            </a:r>
            <a:endParaRPr lang="en-US" sz="5400" dirty="0"/>
          </a:p>
        </p:txBody>
      </p:sp>
    </p:spTree>
    <p:extLst>
      <p:ext uri="{BB962C8B-B14F-4D97-AF65-F5344CB8AC3E}">
        <p14:creationId xmlns:p14="http://schemas.microsoft.com/office/powerpoint/2010/main" val="4105844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727363"/>
            <a:ext cx="7924800" cy="5786199"/>
          </a:xfrm>
          <a:prstGeom prst="rect">
            <a:avLst/>
          </a:prstGeom>
          <a:noFill/>
        </p:spPr>
        <p:txBody>
          <a:bodyPr wrap="square" rtlCol="0">
            <a:spAutoFit/>
          </a:bodyPr>
          <a:lstStyle/>
          <a:p>
            <a:r>
              <a:rPr lang="en-US" sz="3600" b="1" dirty="0" smtClean="0"/>
              <a:t>“World Service Handbook” Task Force</a:t>
            </a:r>
          </a:p>
          <a:p>
            <a:endParaRPr lang="en-US" sz="1600" dirty="0" smtClean="0"/>
          </a:p>
          <a:p>
            <a:endParaRPr lang="en-US" sz="1600" dirty="0"/>
          </a:p>
          <a:p>
            <a:r>
              <a:rPr lang="en-US" dirty="0" smtClean="0"/>
              <a:t>World Service Conference</a:t>
            </a:r>
          </a:p>
          <a:p>
            <a:r>
              <a:rPr lang="en-US" dirty="0" smtClean="0"/>
              <a:t>World Service Office</a:t>
            </a:r>
          </a:p>
          <a:p>
            <a:r>
              <a:rPr lang="en-US" dirty="0" smtClean="0"/>
              <a:t>Conference Structure</a:t>
            </a:r>
          </a:p>
          <a:p>
            <a:r>
              <a:rPr lang="en-US" dirty="0" smtClean="0"/>
              <a:t>Conference Procedures</a:t>
            </a:r>
          </a:p>
          <a:p>
            <a:r>
              <a:rPr lang="en-US" dirty="0" smtClean="0"/>
              <a:t>Election Assembly Procedure</a:t>
            </a:r>
          </a:p>
          <a:p>
            <a:r>
              <a:rPr lang="en-US" dirty="0" smtClean="0"/>
              <a:t>General Information for Assemblies</a:t>
            </a:r>
          </a:p>
          <a:p>
            <a:r>
              <a:rPr lang="en-US" dirty="0" smtClean="0"/>
              <a:t>Duties of Assembly Members</a:t>
            </a:r>
          </a:p>
          <a:p>
            <a:r>
              <a:rPr lang="en-US" dirty="0" smtClean="0"/>
              <a:t>Area World Service Committee</a:t>
            </a:r>
          </a:p>
          <a:p>
            <a:r>
              <a:rPr lang="en-US" dirty="0" smtClean="0"/>
              <a:t>Interim Assemblies</a:t>
            </a:r>
          </a:p>
          <a:p>
            <a:r>
              <a:rPr lang="en-US" dirty="0" smtClean="0"/>
              <a:t>District Meetings</a:t>
            </a:r>
          </a:p>
          <a:p>
            <a:endParaRPr lang="en-US" dirty="0"/>
          </a:p>
          <a:p>
            <a:r>
              <a:rPr lang="en-US" dirty="0" smtClean="0"/>
              <a:t>Service Structure of Al-Anon</a:t>
            </a:r>
          </a:p>
          <a:p>
            <a:endParaRPr lang="en-US" dirty="0"/>
          </a:p>
          <a:p>
            <a:r>
              <a:rPr lang="en-US" dirty="0" smtClean="0"/>
              <a:t>Some terms didn’t exist</a:t>
            </a:r>
          </a:p>
          <a:p>
            <a:r>
              <a:rPr lang="en-US" dirty="0" smtClean="0"/>
              <a:t>“Alternate” GR</a:t>
            </a:r>
          </a:p>
          <a:p>
            <a:r>
              <a:rPr lang="en-US" dirty="0" smtClean="0"/>
              <a:t>Region (9 regions; 6 US &amp; 3 Canada)</a:t>
            </a:r>
            <a:endParaRPr lang="en-US" dirty="0"/>
          </a:p>
        </p:txBody>
      </p:sp>
    </p:spTree>
    <p:extLst>
      <p:ext uri="{BB962C8B-B14F-4D97-AF65-F5344CB8AC3E}">
        <p14:creationId xmlns:p14="http://schemas.microsoft.com/office/powerpoint/2010/main" val="2701657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285923" cy="5847755"/>
          </a:xfrm>
          <a:prstGeom prst="rect">
            <a:avLst/>
          </a:prstGeom>
          <a:noFill/>
        </p:spPr>
        <p:txBody>
          <a:bodyPr wrap="none" rtlCol="0">
            <a:spAutoFit/>
          </a:bodyPr>
          <a:lstStyle/>
          <a:p>
            <a:pPr algn="ctr"/>
            <a:r>
              <a:rPr lang="en-US" sz="3200" dirty="0" smtClean="0"/>
              <a:t>“Announcing Events at Meetings”</a:t>
            </a:r>
          </a:p>
          <a:p>
            <a:endParaRPr lang="en-US" dirty="0"/>
          </a:p>
          <a:p>
            <a:r>
              <a:rPr lang="en-US" dirty="0" smtClean="0"/>
              <a:t>P. 85-86 and 123-124 in the Membership and Group Meetings/conventions section of</a:t>
            </a:r>
          </a:p>
          <a:p>
            <a:r>
              <a:rPr lang="en-US" dirty="0" smtClean="0"/>
              <a:t>Service Manual</a:t>
            </a:r>
          </a:p>
          <a:p>
            <a:endParaRPr lang="en-US" dirty="0"/>
          </a:p>
          <a:p>
            <a:endParaRPr lang="en-US" dirty="0"/>
          </a:p>
          <a:p>
            <a:r>
              <a:rPr lang="en-US" dirty="0" smtClean="0"/>
              <a:t>Announcing events</a:t>
            </a:r>
          </a:p>
          <a:p>
            <a:r>
              <a:rPr lang="en-US" dirty="0" smtClean="0"/>
              <a:t>If Al-Anon is participating in event may announce; AA event with Al-Anon participation</a:t>
            </a:r>
          </a:p>
          <a:p>
            <a:endParaRPr lang="en-US" dirty="0"/>
          </a:p>
          <a:p>
            <a:r>
              <a:rPr lang="en-US" dirty="0" smtClean="0"/>
              <a:t>Ask to use spiritual principles:</a:t>
            </a:r>
          </a:p>
          <a:p>
            <a:r>
              <a:rPr lang="en-US" dirty="0"/>
              <a:t> </a:t>
            </a:r>
            <a:r>
              <a:rPr lang="en-US" dirty="0" smtClean="0"/>
              <a:t>    Cooperation</a:t>
            </a:r>
          </a:p>
          <a:p>
            <a:r>
              <a:rPr lang="en-US" dirty="0"/>
              <a:t> </a:t>
            </a:r>
            <a:r>
              <a:rPr lang="en-US" dirty="0" smtClean="0"/>
              <a:t>    Participation</a:t>
            </a:r>
          </a:p>
          <a:p>
            <a:r>
              <a:rPr lang="en-US" dirty="0"/>
              <a:t> </a:t>
            </a:r>
            <a:r>
              <a:rPr lang="en-US" dirty="0" smtClean="0"/>
              <a:t>    Responsibility</a:t>
            </a:r>
          </a:p>
          <a:p>
            <a:r>
              <a:rPr lang="en-US" dirty="0"/>
              <a:t> </a:t>
            </a:r>
            <a:r>
              <a:rPr lang="en-US" dirty="0" smtClean="0"/>
              <a:t>    Singleness of Purpose</a:t>
            </a:r>
          </a:p>
          <a:p>
            <a:r>
              <a:rPr lang="en-US" dirty="0"/>
              <a:t> </a:t>
            </a:r>
            <a:r>
              <a:rPr lang="en-US" dirty="0" smtClean="0"/>
              <a:t>    Unity or Common Welfare</a:t>
            </a:r>
          </a:p>
          <a:p>
            <a:endParaRPr lang="en-US" dirty="0"/>
          </a:p>
          <a:p>
            <a:r>
              <a:rPr lang="en-US" dirty="0" smtClean="0"/>
              <a:t>Autonomy of service arms when announcing events</a:t>
            </a:r>
          </a:p>
          <a:p>
            <a:r>
              <a:rPr lang="en-US" dirty="0" smtClean="0"/>
              <a:t>      May chose to announce only events sponsored by Al-Anon service arms   </a:t>
            </a:r>
          </a:p>
          <a:p>
            <a:endParaRPr lang="en-US" dirty="0"/>
          </a:p>
          <a:p>
            <a:r>
              <a:rPr lang="en-US" dirty="0" smtClean="0"/>
              <a:t>Don’t use “retreat” has religious connotations &amp; could imply affiliation </a:t>
            </a:r>
            <a:endParaRPr lang="en-US" dirty="0"/>
          </a:p>
        </p:txBody>
      </p:sp>
    </p:spTree>
    <p:extLst>
      <p:ext uri="{BB962C8B-B14F-4D97-AF65-F5344CB8AC3E}">
        <p14:creationId xmlns:p14="http://schemas.microsoft.com/office/powerpoint/2010/main" val="3896681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293" y="685800"/>
            <a:ext cx="8840305" cy="3662541"/>
          </a:xfrm>
          <a:prstGeom prst="rect">
            <a:avLst/>
          </a:prstGeom>
          <a:noFill/>
        </p:spPr>
        <p:txBody>
          <a:bodyPr wrap="none" rtlCol="0">
            <a:spAutoFit/>
          </a:bodyPr>
          <a:lstStyle/>
          <a:p>
            <a:pPr algn="ctr"/>
            <a:r>
              <a:rPr lang="en-US" sz="5400" dirty="0" smtClean="0"/>
              <a:t>Amendments to By-Laws</a:t>
            </a:r>
          </a:p>
          <a:p>
            <a:endParaRPr lang="en-US" dirty="0"/>
          </a:p>
          <a:p>
            <a:r>
              <a:rPr lang="en-US" sz="2000" dirty="0" smtClean="0"/>
              <a:t>Board of Trustee formed a Task Force to create timeline to recruit, job description . </a:t>
            </a:r>
          </a:p>
          <a:p>
            <a:r>
              <a:rPr lang="en-US" sz="2000" dirty="0" smtClean="0"/>
              <a:t> hire position of Director of </a:t>
            </a:r>
            <a:r>
              <a:rPr lang="en-US" sz="2000" dirty="0" smtClean="0">
                <a:solidFill>
                  <a:srgbClr val="FF0000"/>
                </a:solidFill>
              </a:rPr>
              <a:t>Business Service</a:t>
            </a:r>
            <a:r>
              <a:rPr lang="en-US" sz="2000" dirty="0" smtClean="0"/>
              <a:t>. During the process of developing a </a:t>
            </a:r>
          </a:p>
          <a:p>
            <a:r>
              <a:rPr lang="en-US" sz="2000" dirty="0" smtClean="0"/>
              <a:t>New job description for Director of Business Services, the position was changed to </a:t>
            </a:r>
          </a:p>
          <a:p>
            <a:r>
              <a:rPr lang="en-US" sz="2000" dirty="0" smtClean="0">
                <a:solidFill>
                  <a:srgbClr val="FF0000"/>
                </a:solidFill>
              </a:rPr>
              <a:t>Director of Finance.</a:t>
            </a:r>
          </a:p>
          <a:p>
            <a:endParaRPr lang="en-US" sz="2000" dirty="0"/>
          </a:p>
          <a:p>
            <a:r>
              <a:rPr lang="en-US" sz="2000" dirty="0" smtClean="0"/>
              <a:t>Article V – Powers and Duties of the Trustees</a:t>
            </a:r>
          </a:p>
          <a:p>
            <a:endParaRPr lang="en-US" sz="2000" dirty="0"/>
          </a:p>
          <a:p>
            <a:endParaRPr lang="en-US" sz="2000" dirty="0"/>
          </a:p>
        </p:txBody>
      </p:sp>
    </p:spTree>
    <p:extLst>
      <p:ext uri="{BB962C8B-B14F-4D97-AF65-F5344CB8AC3E}">
        <p14:creationId xmlns:p14="http://schemas.microsoft.com/office/powerpoint/2010/main" val="3867523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43000"/>
            <a:ext cx="7162800" cy="3877985"/>
          </a:xfrm>
          <a:prstGeom prst="rect">
            <a:avLst/>
          </a:prstGeom>
          <a:noFill/>
        </p:spPr>
        <p:txBody>
          <a:bodyPr wrap="square" rtlCol="0">
            <a:spAutoFit/>
          </a:bodyPr>
          <a:lstStyle/>
          <a:p>
            <a:r>
              <a:rPr lang="en-US" sz="6600" dirty="0" smtClean="0"/>
              <a:t>Board of Trustees </a:t>
            </a:r>
            <a:r>
              <a:rPr lang="en-US" dirty="0" smtClean="0"/>
              <a:t>……</a:t>
            </a:r>
          </a:p>
          <a:p>
            <a:pPr algn="ctr"/>
            <a:r>
              <a:rPr lang="en-US" sz="7200" dirty="0" smtClean="0"/>
              <a:t>Big question</a:t>
            </a:r>
          </a:p>
          <a:p>
            <a:endParaRPr lang="en-US" dirty="0" smtClean="0"/>
          </a:p>
          <a:p>
            <a:endParaRPr lang="en-US" dirty="0"/>
          </a:p>
          <a:p>
            <a:r>
              <a:rPr lang="en-US" sz="2400" dirty="0" smtClean="0"/>
              <a:t>How can we empower our members in the use of our</a:t>
            </a:r>
          </a:p>
          <a:p>
            <a:r>
              <a:rPr lang="en-US" sz="2400" dirty="0" smtClean="0"/>
              <a:t>legacies and policies when seeking solutions to issues</a:t>
            </a:r>
          </a:p>
          <a:p>
            <a:r>
              <a:rPr lang="en-US" sz="2400" dirty="0" smtClean="0"/>
              <a:t>within the Area, District and group?</a:t>
            </a:r>
            <a:endParaRPr lang="en-US" sz="2400" dirty="0"/>
          </a:p>
        </p:txBody>
      </p:sp>
    </p:spTree>
    <p:extLst>
      <p:ext uri="{BB962C8B-B14F-4D97-AF65-F5344CB8AC3E}">
        <p14:creationId xmlns:p14="http://schemas.microsoft.com/office/powerpoint/2010/main" val="1733327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32811"/>
            <a:ext cx="8153400" cy="5232202"/>
          </a:xfrm>
          <a:prstGeom prst="rect">
            <a:avLst/>
          </a:prstGeom>
          <a:noFill/>
        </p:spPr>
        <p:txBody>
          <a:bodyPr wrap="square" rtlCol="0">
            <a:spAutoFit/>
          </a:bodyPr>
          <a:lstStyle/>
          <a:p>
            <a:r>
              <a:rPr lang="en-US" sz="3600" b="1" dirty="0" smtClean="0"/>
              <a:t>What are our Al-Anon/Alateen Resource</a:t>
            </a:r>
            <a:r>
              <a:rPr lang="en-US" sz="3600" dirty="0" smtClean="0"/>
              <a:t>s</a:t>
            </a:r>
          </a:p>
          <a:p>
            <a:endParaRPr lang="en-US" dirty="0"/>
          </a:p>
          <a:p>
            <a:pPr marL="571500" indent="-571500">
              <a:buFont typeface="Wingdings" panose="05000000000000000000" pitchFamily="2" charset="2"/>
              <a:buChar char="Ø"/>
            </a:pPr>
            <a:r>
              <a:rPr lang="en-US" sz="4000" dirty="0" smtClean="0"/>
              <a:t>Three Legacies</a:t>
            </a:r>
          </a:p>
          <a:p>
            <a:pPr marL="571500" indent="-571500">
              <a:buFont typeface="Wingdings" panose="05000000000000000000" pitchFamily="2" charset="2"/>
              <a:buChar char="Ø"/>
            </a:pPr>
            <a:r>
              <a:rPr lang="en-US" sz="4000" dirty="0" smtClean="0"/>
              <a:t>Groups at Work</a:t>
            </a:r>
          </a:p>
          <a:p>
            <a:pPr marL="571500" indent="-571500">
              <a:buFont typeface="Wingdings" panose="05000000000000000000" pitchFamily="2" charset="2"/>
              <a:buChar char="Ø"/>
            </a:pPr>
            <a:r>
              <a:rPr lang="en-US" sz="4000" dirty="0" smtClean="0"/>
              <a:t>World Services Handbook</a:t>
            </a:r>
          </a:p>
          <a:p>
            <a:pPr marL="571500" indent="-571500">
              <a:buFont typeface="Wingdings" panose="05000000000000000000" pitchFamily="2" charset="2"/>
              <a:buChar char="Ø"/>
            </a:pPr>
            <a:r>
              <a:rPr lang="en-US" sz="4000" dirty="0" smtClean="0"/>
              <a:t>Members Website</a:t>
            </a:r>
          </a:p>
          <a:p>
            <a:pPr marL="571500" indent="-571500">
              <a:buFont typeface="Wingdings" panose="05000000000000000000" pitchFamily="2" charset="2"/>
              <a:buChar char="Ø"/>
            </a:pPr>
            <a:r>
              <a:rPr lang="en-US" sz="4000" dirty="0" smtClean="0"/>
              <a:t>Guidelines and Alateen Service e-Manual</a:t>
            </a:r>
          </a:p>
          <a:p>
            <a:endParaRPr lang="en-US" sz="4000" dirty="0" smtClean="0"/>
          </a:p>
        </p:txBody>
      </p:sp>
    </p:spTree>
    <p:extLst>
      <p:ext uri="{BB962C8B-B14F-4D97-AF65-F5344CB8AC3E}">
        <p14:creationId xmlns:p14="http://schemas.microsoft.com/office/powerpoint/2010/main" val="1897397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818" y="88729"/>
            <a:ext cx="7710059" cy="6309420"/>
          </a:xfrm>
          <a:prstGeom prst="rect">
            <a:avLst/>
          </a:prstGeom>
          <a:noFill/>
        </p:spPr>
        <p:txBody>
          <a:bodyPr wrap="none" rtlCol="0">
            <a:spAutoFit/>
          </a:bodyPr>
          <a:lstStyle/>
          <a:p>
            <a:pPr algn="ctr"/>
            <a:r>
              <a:rPr lang="en-US" sz="4000" dirty="0" smtClean="0"/>
              <a:t>WSO’s Purpose</a:t>
            </a:r>
          </a:p>
          <a:p>
            <a:endParaRPr lang="en-US" dirty="0"/>
          </a:p>
          <a:p>
            <a:pPr marL="285750" indent="-285750">
              <a:buFont typeface="Wingdings" panose="05000000000000000000" pitchFamily="2" charset="2"/>
              <a:buChar char="Ø"/>
            </a:pPr>
            <a:r>
              <a:rPr lang="en-US" dirty="0" smtClean="0"/>
              <a:t>To provide services to help individuals and groups worldwide……</a:t>
            </a:r>
          </a:p>
          <a:p>
            <a:pPr marL="285750" indent="-285750">
              <a:buFont typeface="Wingdings" panose="05000000000000000000" pitchFamily="2" charset="2"/>
              <a:buChar char="Ø"/>
            </a:pPr>
            <a:r>
              <a:rPr lang="en-US" dirty="0" smtClean="0"/>
              <a:t>As a Clearing House     Not Authority</a:t>
            </a:r>
          </a:p>
          <a:p>
            <a:pPr marL="285750" indent="-285750">
              <a:buFont typeface="Wingdings" panose="05000000000000000000" pitchFamily="2" charset="2"/>
              <a:buChar char="Ø"/>
            </a:pPr>
            <a:r>
              <a:rPr lang="en-US" dirty="0" smtClean="0"/>
              <a:t>World Service Office is an arm of the Conference, not a decision making body</a:t>
            </a:r>
          </a:p>
          <a:p>
            <a:endParaRPr lang="en-US" dirty="0"/>
          </a:p>
          <a:p>
            <a:r>
              <a:rPr lang="en-US" sz="2400" dirty="0" smtClean="0"/>
              <a:t>Headquarters’ Original Purpose</a:t>
            </a:r>
            <a:endParaRPr lang="en-US" sz="2400" dirty="0"/>
          </a:p>
          <a:p>
            <a:pPr marL="285750" indent="-285750">
              <a:buFont typeface="Wingdings" panose="05000000000000000000" pitchFamily="2" charset="2"/>
              <a:buChar char="Ø"/>
            </a:pPr>
            <a:r>
              <a:rPr lang="en-US" dirty="0" smtClean="0"/>
              <a:t>To carry out, for Al-Anon, what the groups or Area could not on their own..</a:t>
            </a:r>
            <a:endParaRPr lang="en-US" dirty="0"/>
          </a:p>
          <a:p>
            <a:pPr marL="285750" indent="-285750">
              <a:buFont typeface="Wingdings" panose="05000000000000000000" pitchFamily="2" charset="2"/>
              <a:buChar char="Ø"/>
            </a:pPr>
            <a:endParaRPr lang="en-US" dirty="0" smtClean="0"/>
          </a:p>
          <a:p>
            <a:r>
              <a:rPr lang="en-US" sz="5400" dirty="0" smtClean="0"/>
              <a:t>S</a:t>
            </a:r>
            <a:r>
              <a:rPr lang="en-US" sz="4400" dirty="0" smtClean="0"/>
              <a:t>olutions to issues</a:t>
            </a:r>
          </a:p>
          <a:p>
            <a:pPr marL="342900" indent="-342900">
              <a:buFont typeface="Wingdings" panose="05000000000000000000" pitchFamily="2" charset="2"/>
              <a:buChar char="Ø"/>
            </a:pPr>
            <a:r>
              <a:rPr lang="en-US" sz="2000" dirty="0" smtClean="0"/>
              <a:t>Many answer are available</a:t>
            </a:r>
          </a:p>
          <a:p>
            <a:pPr marL="342900" indent="-342900">
              <a:buFont typeface="Wingdings" panose="05000000000000000000" pitchFamily="2" charset="2"/>
              <a:buChar char="Ø"/>
            </a:pPr>
            <a:r>
              <a:rPr lang="en-US" sz="2000" dirty="0" smtClean="0"/>
              <a:t>Some solutions require more in-depth research</a:t>
            </a:r>
          </a:p>
          <a:p>
            <a:pPr marL="342900" indent="-342900">
              <a:buFont typeface="Wingdings" panose="05000000000000000000" pitchFamily="2" charset="2"/>
              <a:buChar char="Ø"/>
            </a:pPr>
            <a:r>
              <a:rPr lang="en-US" sz="2000" dirty="0" smtClean="0"/>
              <a:t>Others situations are new and need to be reasoned out</a:t>
            </a:r>
          </a:p>
          <a:p>
            <a:pPr marL="342900" indent="-342900">
              <a:buFont typeface="Wingdings" panose="05000000000000000000" pitchFamily="2" charset="2"/>
              <a:buChar char="Ø"/>
            </a:pPr>
            <a:endParaRPr lang="en-US" sz="2000" dirty="0" smtClean="0"/>
          </a:p>
          <a:p>
            <a:r>
              <a:rPr lang="en-US" sz="2000" dirty="0"/>
              <a:t> </a:t>
            </a:r>
            <a:r>
              <a:rPr lang="en-US" sz="2000" dirty="0" smtClean="0"/>
              <a:t>       </a:t>
            </a:r>
            <a:r>
              <a:rPr lang="en-US" sz="4000" dirty="0" smtClean="0"/>
              <a:t>Talk to each other</a:t>
            </a:r>
          </a:p>
          <a:p>
            <a:r>
              <a:rPr lang="en-US" sz="4000" dirty="0" smtClean="0"/>
              <a:t>                Reason things out</a:t>
            </a:r>
          </a:p>
        </p:txBody>
      </p:sp>
    </p:spTree>
    <p:extLst>
      <p:ext uri="{BB962C8B-B14F-4D97-AF65-F5344CB8AC3E}">
        <p14:creationId xmlns:p14="http://schemas.microsoft.com/office/powerpoint/2010/main" val="2869879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620000" cy="5293757"/>
          </a:xfrm>
          <a:prstGeom prst="rect">
            <a:avLst/>
          </a:prstGeom>
          <a:noFill/>
        </p:spPr>
        <p:txBody>
          <a:bodyPr wrap="square" rtlCol="0">
            <a:spAutoFit/>
          </a:bodyPr>
          <a:lstStyle/>
          <a:p>
            <a:pPr algn="ctr"/>
            <a:r>
              <a:rPr lang="en-US" sz="3200" dirty="0" smtClean="0"/>
              <a:t>New Executive Director</a:t>
            </a:r>
          </a:p>
          <a:p>
            <a:endParaRPr lang="en-US" dirty="0"/>
          </a:p>
          <a:p>
            <a:r>
              <a:rPr lang="en-US" dirty="0" smtClean="0"/>
              <a:t>May 1 – June 15, 2017</a:t>
            </a:r>
          </a:p>
          <a:p>
            <a:r>
              <a:rPr lang="en-US" dirty="0" smtClean="0"/>
              <a:t>Application and Resume submission period</a:t>
            </a:r>
          </a:p>
          <a:p>
            <a:endParaRPr lang="en-US" dirty="0" smtClean="0"/>
          </a:p>
          <a:p>
            <a:endParaRPr lang="en-US" dirty="0"/>
          </a:p>
          <a:p>
            <a:r>
              <a:rPr lang="en-US" dirty="0" smtClean="0"/>
              <a:t>June 26 – 30, 2017</a:t>
            </a:r>
          </a:p>
          <a:p>
            <a:r>
              <a:rPr lang="en-US" dirty="0" smtClean="0"/>
              <a:t>Video conferencing Interviews</a:t>
            </a:r>
          </a:p>
          <a:p>
            <a:endParaRPr lang="en-US" dirty="0" smtClean="0"/>
          </a:p>
          <a:p>
            <a:endParaRPr lang="en-US" dirty="0"/>
          </a:p>
          <a:p>
            <a:r>
              <a:rPr lang="en-US" dirty="0" smtClean="0"/>
              <a:t>Week of July 17, 2017</a:t>
            </a:r>
          </a:p>
          <a:p>
            <a:r>
              <a:rPr lang="en-US" dirty="0" smtClean="0"/>
              <a:t>Final candidate interviews with the Board of Trustees</a:t>
            </a:r>
          </a:p>
          <a:p>
            <a:r>
              <a:rPr lang="en-US" dirty="0" smtClean="0"/>
              <a:t>Virginia  Beach, Virginia</a:t>
            </a:r>
          </a:p>
          <a:p>
            <a:endParaRPr lang="en-US" dirty="0" smtClean="0"/>
          </a:p>
          <a:p>
            <a:endParaRPr lang="en-US" dirty="0" smtClean="0"/>
          </a:p>
          <a:p>
            <a:r>
              <a:rPr lang="en-US" dirty="0" smtClean="0"/>
              <a:t>September 5, 2017</a:t>
            </a:r>
          </a:p>
          <a:p>
            <a:r>
              <a:rPr lang="en-US" dirty="0" smtClean="0"/>
              <a:t>Desirable start date for New Executive Director</a:t>
            </a:r>
          </a:p>
          <a:p>
            <a:r>
              <a:rPr lang="en-US" dirty="0" smtClean="0"/>
              <a:t>at the WSO in Virginia Beach</a:t>
            </a:r>
          </a:p>
        </p:txBody>
      </p:sp>
    </p:spTree>
    <p:extLst>
      <p:ext uri="{BB962C8B-B14F-4D97-AF65-F5344CB8AC3E}">
        <p14:creationId xmlns:p14="http://schemas.microsoft.com/office/powerpoint/2010/main" val="87768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06582"/>
            <a:ext cx="8001000" cy="5324535"/>
          </a:xfrm>
          <a:prstGeom prst="rect">
            <a:avLst/>
          </a:prstGeom>
          <a:noFill/>
        </p:spPr>
        <p:txBody>
          <a:bodyPr wrap="square" rtlCol="0">
            <a:spAutoFit/>
          </a:bodyPr>
          <a:lstStyle/>
          <a:p>
            <a:pPr algn="ctr"/>
            <a:r>
              <a:rPr lang="en-US" sz="4400" b="1" dirty="0" smtClean="0"/>
              <a:t>Why Do Member Seek Solutions              Outside Themselves</a:t>
            </a:r>
            <a:r>
              <a:rPr lang="en-US" sz="4000" dirty="0" smtClean="0"/>
              <a:t>? </a:t>
            </a:r>
          </a:p>
          <a:p>
            <a:pPr marL="571500" indent="-571500">
              <a:buFont typeface="Wingdings" panose="05000000000000000000" pitchFamily="2" charset="2"/>
              <a:buChar char="Ø"/>
            </a:pPr>
            <a:r>
              <a:rPr lang="en-US" sz="3600" dirty="0" smtClean="0"/>
              <a:t>May just be learning the Twelve Traditions and Twelve  Concepts </a:t>
            </a:r>
          </a:p>
          <a:p>
            <a:pPr marL="571500" indent="-571500">
              <a:buFont typeface="Wingdings" panose="05000000000000000000" pitchFamily="2" charset="2"/>
              <a:buChar char="Ø"/>
            </a:pPr>
            <a:r>
              <a:rPr lang="en-US" sz="3600" dirty="0" smtClean="0"/>
              <a:t>Want to find a solution quickly</a:t>
            </a:r>
          </a:p>
          <a:p>
            <a:pPr marL="571500" indent="-571500">
              <a:buFont typeface="Wingdings" panose="05000000000000000000" pitchFamily="2" charset="2"/>
              <a:buChar char="Ø"/>
            </a:pPr>
            <a:r>
              <a:rPr lang="en-US" sz="3600" dirty="0" smtClean="0"/>
              <a:t>Hope to resolve conflict</a:t>
            </a:r>
          </a:p>
          <a:p>
            <a:pPr marL="571500" indent="-571500">
              <a:buFont typeface="Wingdings" panose="05000000000000000000" pitchFamily="2" charset="2"/>
              <a:buChar char="Ø"/>
            </a:pPr>
            <a:r>
              <a:rPr lang="en-US" sz="3600" dirty="0" smtClean="0"/>
              <a:t>Can’t find topic in Service Manual</a:t>
            </a:r>
            <a:r>
              <a:rPr lang="en-US" sz="3600" dirty="0"/>
              <a:t> </a:t>
            </a:r>
            <a:r>
              <a:rPr lang="en-US" sz="3600" dirty="0" smtClean="0"/>
              <a:t>Index</a:t>
            </a:r>
          </a:p>
          <a:p>
            <a:pPr marL="571500" indent="-571500">
              <a:buFont typeface="Wingdings" panose="05000000000000000000" pitchFamily="2" charset="2"/>
              <a:buChar char="Ø"/>
            </a:pPr>
            <a:r>
              <a:rPr lang="en-US" sz="3600" dirty="0" smtClean="0"/>
              <a:t>Encounter a baffling situation</a:t>
            </a:r>
          </a:p>
        </p:txBody>
      </p:sp>
    </p:spTree>
    <p:extLst>
      <p:ext uri="{BB962C8B-B14F-4D97-AF65-F5344CB8AC3E}">
        <p14:creationId xmlns:p14="http://schemas.microsoft.com/office/powerpoint/2010/main" val="3371254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848600" cy="5478423"/>
          </a:xfrm>
          <a:prstGeom prst="rect">
            <a:avLst/>
          </a:prstGeom>
          <a:noFill/>
        </p:spPr>
        <p:txBody>
          <a:bodyPr wrap="square" rtlCol="0">
            <a:spAutoFit/>
          </a:bodyPr>
          <a:lstStyle/>
          <a:p>
            <a:pPr algn="ctr"/>
            <a:r>
              <a:rPr lang="en-US" sz="4400" b="1" dirty="0" smtClean="0"/>
              <a:t>The Policy Digest Offers….</a:t>
            </a:r>
          </a:p>
          <a:p>
            <a:endParaRPr lang="en-US" dirty="0"/>
          </a:p>
          <a:p>
            <a:pPr marL="571500" indent="-571500">
              <a:buFont typeface="Wingdings" panose="05000000000000000000" pitchFamily="2" charset="2"/>
              <a:buChar char="Ø"/>
            </a:pPr>
            <a:r>
              <a:rPr lang="en-US" sz="3600" dirty="0" smtClean="0"/>
              <a:t>Guidance, not rules or specific answers</a:t>
            </a:r>
          </a:p>
          <a:p>
            <a:pPr marL="571500" indent="-571500">
              <a:buFont typeface="Wingdings" panose="05000000000000000000" pitchFamily="2" charset="2"/>
              <a:buChar char="Ø"/>
            </a:pPr>
            <a:endParaRPr lang="en-US" sz="3600" dirty="0" smtClean="0"/>
          </a:p>
          <a:p>
            <a:pPr marL="571500" indent="-571500">
              <a:buFont typeface="Wingdings" panose="05000000000000000000" pitchFamily="2" charset="2"/>
              <a:buChar char="Ø"/>
            </a:pPr>
            <a:r>
              <a:rPr lang="en-US" sz="3600" dirty="0" smtClean="0"/>
              <a:t>Shared experience from the fellowship</a:t>
            </a:r>
          </a:p>
          <a:p>
            <a:pPr marL="571500" indent="-571500">
              <a:buFont typeface="Wingdings" panose="05000000000000000000" pitchFamily="2" charset="2"/>
              <a:buChar char="Ø"/>
            </a:pPr>
            <a:endParaRPr lang="en-US" sz="3600" dirty="0" smtClean="0"/>
          </a:p>
          <a:p>
            <a:pPr marL="571500" indent="-571500">
              <a:buFont typeface="Wingdings" panose="05000000000000000000" pitchFamily="2" charset="2"/>
              <a:buChar char="Ø"/>
            </a:pPr>
            <a:r>
              <a:rPr lang="en-US" sz="3600" dirty="0" smtClean="0"/>
              <a:t>Interpretation of our basic guides:</a:t>
            </a:r>
          </a:p>
          <a:p>
            <a:r>
              <a:rPr lang="en-US" sz="3600" dirty="0"/>
              <a:t> </a:t>
            </a:r>
            <a:r>
              <a:rPr lang="en-US" sz="3600" dirty="0" smtClean="0"/>
              <a:t>       Twelve Traditions &amp; Twelve Concepts</a:t>
            </a:r>
            <a:endParaRPr lang="en-US" sz="3600" dirty="0"/>
          </a:p>
        </p:txBody>
      </p:sp>
    </p:spTree>
    <p:extLst>
      <p:ext uri="{BB962C8B-B14F-4D97-AF65-F5344CB8AC3E}">
        <p14:creationId xmlns:p14="http://schemas.microsoft.com/office/powerpoint/2010/main" val="1255380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745" y="609600"/>
            <a:ext cx="8415445" cy="6463308"/>
          </a:xfrm>
          <a:prstGeom prst="rect">
            <a:avLst/>
          </a:prstGeom>
          <a:noFill/>
        </p:spPr>
        <p:txBody>
          <a:bodyPr wrap="none" rtlCol="0">
            <a:spAutoFit/>
          </a:bodyPr>
          <a:lstStyle/>
          <a:p>
            <a:r>
              <a:rPr lang="en-US" b="1" dirty="0" smtClean="0"/>
              <a:t>Issue of concern                                          </a:t>
            </a:r>
            <a:r>
              <a:rPr lang="en-US" dirty="0" smtClean="0"/>
              <a:t>Identify individual (s) or service arm involved or</a:t>
            </a:r>
          </a:p>
          <a:p>
            <a:r>
              <a:rPr lang="en-US" dirty="0"/>
              <a:t> </a:t>
            </a:r>
            <a:r>
              <a:rPr lang="en-US" dirty="0" smtClean="0"/>
              <a:t>                                                                               affected</a:t>
            </a:r>
          </a:p>
          <a:p>
            <a:r>
              <a:rPr lang="en-US" b="1" dirty="0" smtClean="0">
                <a:solidFill>
                  <a:srgbClr val="FF0000"/>
                </a:solidFill>
              </a:rPr>
              <a:t>Example</a:t>
            </a:r>
            <a:r>
              <a:rPr lang="en-US" dirty="0" smtClean="0">
                <a:solidFill>
                  <a:srgbClr val="FF0000"/>
                </a:solidFill>
              </a:rPr>
              <a:t>: </a:t>
            </a:r>
            <a:r>
              <a:rPr lang="en-US" dirty="0" smtClean="0"/>
              <a:t>Member selling jewelry before and after home group meeting</a:t>
            </a:r>
          </a:p>
          <a:p>
            <a:endParaRPr lang="en-US" dirty="0"/>
          </a:p>
          <a:p>
            <a:r>
              <a:rPr lang="en-US" dirty="0" smtClean="0"/>
              <a:t> </a:t>
            </a:r>
          </a:p>
          <a:p>
            <a:r>
              <a:rPr lang="en-US" b="1" dirty="0" smtClean="0"/>
              <a:t>Service Level  </a:t>
            </a:r>
            <a:r>
              <a:rPr lang="en-US" dirty="0" smtClean="0"/>
              <a:t>                                               Determine whether this issues yours to solve</a:t>
            </a:r>
          </a:p>
          <a:p>
            <a:r>
              <a:rPr lang="en-US" b="1" dirty="0" smtClean="0">
                <a:solidFill>
                  <a:srgbClr val="FF0000"/>
                </a:solidFill>
              </a:rPr>
              <a:t>Example</a:t>
            </a:r>
            <a:r>
              <a:rPr lang="en-US" dirty="0" smtClean="0"/>
              <a:t>: Group</a:t>
            </a:r>
          </a:p>
          <a:p>
            <a:endParaRPr lang="en-US" b="1" dirty="0" smtClean="0"/>
          </a:p>
          <a:p>
            <a:r>
              <a:rPr lang="en-US" b="1" dirty="0" smtClean="0"/>
              <a:t>Policy/Legacies                                             </a:t>
            </a:r>
          </a:p>
          <a:p>
            <a:r>
              <a:rPr lang="en-US" dirty="0"/>
              <a:t> </a:t>
            </a:r>
            <a:r>
              <a:rPr lang="en-US" dirty="0" smtClean="0"/>
              <a:t>                                                                     Read Conference Approved Literature</a:t>
            </a:r>
          </a:p>
          <a:p>
            <a:pPr algn="ctr"/>
            <a:r>
              <a:rPr lang="en-US" dirty="0" smtClean="0"/>
              <a:t>                                                                 Twelve Traditions and Concepts for insight into</a:t>
            </a:r>
          </a:p>
          <a:p>
            <a:r>
              <a:rPr lang="en-US" dirty="0"/>
              <a:t> </a:t>
            </a:r>
            <a:r>
              <a:rPr lang="en-US" dirty="0" smtClean="0"/>
              <a:t>                                                                     Conflict Resolution using Twelve Traditions (S72)</a:t>
            </a:r>
          </a:p>
          <a:p>
            <a:r>
              <a:rPr lang="en-US" dirty="0"/>
              <a:t> </a:t>
            </a:r>
            <a:r>
              <a:rPr lang="en-US" dirty="0" smtClean="0"/>
              <a:t>                                                                      Review Policy Digest</a:t>
            </a:r>
            <a:endParaRPr lang="en-US" dirty="0"/>
          </a:p>
          <a:p>
            <a:r>
              <a:rPr lang="en-US" b="1" dirty="0" smtClean="0">
                <a:solidFill>
                  <a:srgbClr val="FF0000"/>
                </a:solidFill>
              </a:rPr>
              <a:t>Example</a:t>
            </a:r>
            <a:r>
              <a:rPr lang="en-US" dirty="0" smtClean="0"/>
              <a:t>: Policy Digest, pp. 97-98</a:t>
            </a:r>
          </a:p>
          <a:p>
            <a:r>
              <a:rPr lang="en-US" dirty="0"/>
              <a:t> </a:t>
            </a:r>
            <a:r>
              <a:rPr lang="en-US" dirty="0" smtClean="0"/>
              <a:t>                 Traditions Three</a:t>
            </a:r>
          </a:p>
          <a:p>
            <a:r>
              <a:rPr lang="en-US" dirty="0"/>
              <a:t> </a:t>
            </a:r>
            <a:r>
              <a:rPr lang="en-US" dirty="0" smtClean="0"/>
              <a:t>                 Traditions Five</a:t>
            </a:r>
          </a:p>
          <a:p>
            <a:r>
              <a:rPr lang="en-US" dirty="0"/>
              <a:t> </a:t>
            </a:r>
            <a:r>
              <a:rPr lang="en-US" dirty="0" smtClean="0"/>
              <a:t>                 Traditions Six</a:t>
            </a:r>
          </a:p>
          <a:p>
            <a:endParaRPr lang="en-US" dirty="0"/>
          </a:p>
          <a:p>
            <a:r>
              <a:rPr lang="en-US" dirty="0" smtClean="0"/>
              <a:t>Talk with Others                                           Reason things out with a service sponsor or </a:t>
            </a:r>
          </a:p>
          <a:p>
            <a:r>
              <a:rPr lang="en-US" dirty="0"/>
              <a:t> </a:t>
            </a:r>
            <a:r>
              <a:rPr lang="en-US" dirty="0" smtClean="0"/>
              <a:t>                                                                          experienced member</a:t>
            </a:r>
          </a:p>
          <a:p>
            <a:r>
              <a:rPr lang="en-US" dirty="0"/>
              <a:t> </a:t>
            </a:r>
            <a:r>
              <a:rPr lang="en-US" dirty="0" smtClean="0"/>
              <a:t>                                                                       Research previous similar situations</a:t>
            </a:r>
          </a:p>
          <a:p>
            <a:r>
              <a:rPr lang="en-US" dirty="0"/>
              <a:t> </a:t>
            </a:r>
            <a:r>
              <a:rPr lang="en-US" dirty="0" smtClean="0"/>
              <a:t>                                                                       Discuss Talk to Each other…Resolving Conflicts</a:t>
            </a:r>
          </a:p>
          <a:p>
            <a:r>
              <a:rPr lang="en-US" dirty="0" smtClean="0"/>
              <a:t>                                                                           within Al-Anon (S-73)</a:t>
            </a:r>
          </a:p>
        </p:txBody>
      </p:sp>
    </p:spTree>
    <p:extLst>
      <p:ext uri="{BB962C8B-B14F-4D97-AF65-F5344CB8AC3E}">
        <p14:creationId xmlns:p14="http://schemas.microsoft.com/office/powerpoint/2010/main" val="1807749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34350"/>
            <a:ext cx="7620000" cy="5909310"/>
          </a:xfrm>
          <a:prstGeom prst="rect">
            <a:avLst/>
          </a:prstGeom>
          <a:noFill/>
        </p:spPr>
        <p:txBody>
          <a:bodyPr wrap="square" rtlCol="0">
            <a:spAutoFit/>
          </a:bodyPr>
          <a:lstStyle/>
          <a:p>
            <a:r>
              <a:rPr lang="en-US" b="1" dirty="0" smtClean="0"/>
              <a:t>Talk with others                                           </a:t>
            </a:r>
            <a:r>
              <a:rPr lang="en-US" dirty="0" smtClean="0"/>
              <a:t>Conduct KBDM to make informed</a:t>
            </a:r>
          </a:p>
          <a:p>
            <a:r>
              <a:rPr lang="en-US" dirty="0"/>
              <a:t> </a:t>
            </a:r>
            <a:r>
              <a:rPr lang="en-US" dirty="0" smtClean="0"/>
              <a:t>                                                                       group conscience.</a:t>
            </a:r>
          </a:p>
          <a:p>
            <a:endParaRPr lang="en-US" dirty="0"/>
          </a:p>
          <a:p>
            <a:r>
              <a:rPr lang="en-US" b="1" dirty="0" smtClean="0"/>
              <a:t>Spiritual Principles                                       </a:t>
            </a:r>
            <a:r>
              <a:rPr lang="en-US" dirty="0" smtClean="0"/>
              <a:t>Identify spiritual principles involved</a:t>
            </a:r>
          </a:p>
          <a:p>
            <a:r>
              <a:rPr lang="en-US" dirty="0"/>
              <a:t> </a:t>
            </a:r>
            <a:r>
              <a:rPr lang="en-US" dirty="0" smtClean="0"/>
              <a:t>                                                                        Turn over to Higher Power</a:t>
            </a:r>
          </a:p>
          <a:p>
            <a:r>
              <a:rPr lang="en-US" dirty="0"/>
              <a:t> </a:t>
            </a:r>
            <a:r>
              <a:rPr lang="en-US" dirty="0" smtClean="0"/>
              <a:t>                                                                        Wait, or postpone any actions, </a:t>
            </a:r>
          </a:p>
          <a:p>
            <a:r>
              <a:rPr lang="en-US" dirty="0"/>
              <a:t> </a:t>
            </a:r>
            <a:r>
              <a:rPr lang="en-US" dirty="0" smtClean="0"/>
              <a:t>                                                                         remaining open to more information</a:t>
            </a:r>
          </a:p>
          <a:p>
            <a:r>
              <a:rPr lang="en-US" dirty="0" smtClean="0">
                <a:solidFill>
                  <a:srgbClr val="FF0000"/>
                </a:solidFill>
              </a:rPr>
              <a:t>Example</a:t>
            </a:r>
            <a:r>
              <a:rPr lang="en-US" dirty="0" smtClean="0"/>
              <a:t>: Primary Purpose Unity</a:t>
            </a:r>
          </a:p>
          <a:p>
            <a:endParaRPr lang="en-US" dirty="0"/>
          </a:p>
          <a:p>
            <a:r>
              <a:rPr lang="en-US" b="1" dirty="0" smtClean="0"/>
              <a:t>Steps to Resolution                                     </a:t>
            </a:r>
            <a:r>
              <a:rPr lang="en-US" dirty="0" smtClean="0"/>
              <a:t>Take your own personal inventory,</a:t>
            </a:r>
          </a:p>
          <a:p>
            <a:r>
              <a:rPr lang="en-US" dirty="0"/>
              <a:t> </a:t>
            </a:r>
            <a:r>
              <a:rPr lang="en-US" dirty="0" smtClean="0"/>
              <a:t>                                                                       considering important traits of a </a:t>
            </a:r>
          </a:p>
          <a:p>
            <a:r>
              <a:rPr lang="en-US" dirty="0"/>
              <a:t> </a:t>
            </a:r>
            <a:r>
              <a:rPr lang="en-US" dirty="0" smtClean="0"/>
              <a:t>                                                                       leader entrusted with the Right of </a:t>
            </a:r>
          </a:p>
          <a:p>
            <a:r>
              <a:rPr lang="en-US" dirty="0"/>
              <a:t> </a:t>
            </a:r>
            <a:r>
              <a:rPr lang="en-US" dirty="0" smtClean="0"/>
              <a:t>                                                                       Decision, guaranteed in Concept Three</a:t>
            </a:r>
          </a:p>
          <a:p>
            <a:r>
              <a:rPr lang="en-US" dirty="0"/>
              <a:t> </a:t>
            </a:r>
            <a:r>
              <a:rPr lang="en-US" dirty="0" smtClean="0"/>
              <a:t>                                                                       </a:t>
            </a:r>
          </a:p>
          <a:p>
            <a:r>
              <a:rPr lang="en-US" dirty="0"/>
              <a:t> </a:t>
            </a:r>
            <a:r>
              <a:rPr lang="en-US" dirty="0" smtClean="0"/>
              <a:t>                                                                       Seek an acceptable outcome for</a:t>
            </a:r>
          </a:p>
          <a:p>
            <a:r>
              <a:rPr lang="en-US" dirty="0"/>
              <a:t> </a:t>
            </a:r>
            <a:r>
              <a:rPr lang="en-US" dirty="0" smtClean="0"/>
              <a:t>                                                                        everyone involved, based on the</a:t>
            </a:r>
          </a:p>
          <a:p>
            <a:r>
              <a:rPr lang="en-US" dirty="0"/>
              <a:t> </a:t>
            </a:r>
            <a:r>
              <a:rPr lang="en-US" dirty="0" smtClean="0"/>
              <a:t>                                                                        knowledge and spiritual principles</a:t>
            </a:r>
          </a:p>
          <a:p>
            <a:r>
              <a:rPr lang="en-US" dirty="0" smtClean="0"/>
              <a:t>                                                                         in Al-</a:t>
            </a:r>
            <a:r>
              <a:rPr lang="en-US" dirty="0" err="1" smtClean="0"/>
              <a:t>Anon’s</a:t>
            </a:r>
            <a:r>
              <a:rPr lang="en-US" dirty="0" smtClean="0"/>
              <a:t> Legacies &amp; policies</a:t>
            </a:r>
            <a:endParaRPr lang="en-US" dirty="0"/>
          </a:p>
          <a:p>
            <a:r>
              <a:rPr lang="en-US" dirty="0" smtClean="0">
                <a:solidFill>
                  <a:srgbClr val="FF0000"/>
                </a:solidFill>
              </a:rPr>
              <a:t>Example:</a:t>
            </a:r>
            <a:r>
              <a:rPr lang="en-US" dirty="0">
                <a:solidFill>
                  <a:srgbClr val="FF0000"/>
                </a:solidFill>
              </a:rPr>
              <a:t> </a:t>
            </a:r>
            <a:r>
              <a:rPr lang="en-US" dirty="0" smtClean="0"/>
              <a:t>After reading the Policy Digest and discussion about traditions, a few</a:t>
            </a:r>
          </a:p>
          <a:p>
            <a:r>
              <a:rPr lang="en-US" dirty="0"/>
              <a:t> </a:t>
            </a:r>
            <a:r>
              <a:rPr lang="en-US" dirty="0" smtClean="0"/>
              <a:t>                members are asked to talk to the member about selling jewelry about</a:t>
            </a:r>
          </a:p>
          <a:p>
            <a:r>
              <a:rPr lang="en-US" dirty="0"/>
              <a:t> </a:t>
            </a:r>
            <a:r>
              <a:rPr lang="en-US" dirty="0" smtClean="0"/>
              <a:t>                Al-</a:t>
            </a:r>
            <a:r>
              <a:rPr lang="en-US" dirty="0" err="1" smtClean="0"/>
              <a:t>Anon’s</a:t>
            </a:r>
            <a:r>
              <a:rPr lang="en-US" dirty="0" smtClean="0"/>
              <a:t> principles</a:t>
            </a:r>
          </a:p>
        </p:txBody>
      </p:sp>
    </p:spTree>
    <p:extLst>
      <p:ext uri="{BB962C8B-B14F-4D97-AF65-F5344CB8AC3E}">
        <p14:creationId xmlns:p14="http://schemas.microsoft.com/office/powerpoint/2010/main" val="3793312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8129918" cy="4893647"/>
          </a:xfrm>
          <a:prstGeom prst="rect">
            <a:avLst/>
          </a:prstGeom>
          <a:noFill/>
        </p:spPr>
        <p:txBody>
          <a:bodyPr wrap="none" rtlCol="0">
            <a:spAutoFit/>
          </a:bodyPr>
          <a:lstStyle/>
          <a:p>
            <a:pPr marL="342900" indent="-342900">
              <a:buFont typeface="Wingdings" panose="05000000000000000000" pitchFamily="2" charset="2"/>
              <a:buChar char="Ø"/>
            </a:pPr>
            <a:r>
              <a:rPr lang="en-US" sz="2400" dirty="0" smtClean="0"/>
              <a:t>Members feel capable</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Learn to apply the principles in multiple situations</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Gain Confidence</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Self-reliant</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Self-respecting</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Find solutions based on principles, not emotions or reactions</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Learn to trust themselves, other and Higher Power</a:t>
            </a:r>
            <a:endParaRPr lang="en-US" sz="2400" dirty="0"/>
          </a:p>
        </p:txBody>
      </p:sp>
    </p:spTree>
    <p:extLst>
      <p:ext uri="{BB962C8B-B14F-4D97-AF65-F5344CB8AC3E}">
        <p14:creationId xmlns:p14="http://schemas.microsoft.com/office/powerpoint/2010/main" val="771498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51" y="685800"/>
            <a:ext cx="9361794" cy="6217087"/>
          </a:xfrm>
          <a:prstGeom prst="rect">
            <a:avLst/>
          </a:prstGeom>
          <a:noFill/>
        </p:spPr>
        <p:txBody>
          <a:bodyPr wrap="none" rtlCol="0">
            <a:spAutoFit/>
          </a:bodyPr>
          <a:lstStyle/>
          <a:p>
            <a:pPr algn="ctr"/>
            <a:r>
              <a:rPr lang="en-US" sz="4400" dirty="0" smtClean="0"/>
              <a:t>Road Trip 2017</a:t>
            </a:r>
          </a:p>
          <a:p>
            <a:pPr algn="ctr"/>
            <a:r>
              <a:rPr lang="en-US" sz="4400" dirty="0" smtClean="0"/>
              <a:t>You and Your Board Connect</a:t>
            </a:r>
          </a:p>
          <a:p>
            <a:pPr algn="ctr"/>
            <a:r>
              <a:rPr lang="en-US" sz="4400" dirty="0" smtClean="0"/>
              <a:t>October 21, 2017</a:t>
            </a:r>
          </a:p>
          <a:p>
            <a:pPr algn="ctr"/>
            <a:r>
              <a:rPr lang="en-US" sz="4400" dirty="0" smtClean="0"/>
              <a:t>Aurora, Colorado</a:t>
            </a:r>
          </a:p>
          <a:p>
            <a:endParaRPr lang="en-US" dirty="0"/>
          </a:p>
          <a:p>
            <a:r>
              <a:rPr lang="en-US" dirty="0" smtClean="0"/>
              <a:t>One day event for Al-Anon members to meet Board of Trustees and Executive Committee</a:t>
            </a:r>
          </a:p>
          <a:p>
            <a:r>
              <a:rPr lang="en-US" dirty="0" smtClean="0"/>
              <a:t>members to discuss importance of fellowship and organization.</a:t>
            </a:r>
          </a:p>
          <a:p>
            <a:endParaRPr lang="en-US" dirty="0"/>
          </a:p>
          <a:p>
            <a:endParaRPr lang="en-US" dirty="0" smtClean="0"/>
          </a:p>
          <a:p>
            <a:r>
              <a:rPr lang="en-US" sz="6600" dirty="0" smtClean="0"/>
              <a:t>Saturday October 20, 2018</a:t>
            </a:r>
          </a:p>
          <a:p>
            <a:r>
              <a:rPr lang="en-US" sz="6600" dirty="0"/>
              <a:t> </a:t>
            </a:r>
            <a:r>
              <a:rPr lang="en-US" sz="6600" dirty="0" smtClean="0"/>
              <a:t>                     ?</a:t>
            </a:r>
            <a:endParaRPr lang="en-US" sz="6600" dirty="0"/>
          </a:p>
        </p:txBody>
      </p:sp>
    </p:spTree>
    <p:extLst>
      <p:ext uri="{BB962C8B-B14F-4D97-AF65-F5344CB8AC3E}">
        <p14:creationId xmlns:p14="http://schemas.microsoft.com/office/powerpoint/2010/main" val="2404320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8098" y="914400"/>
            <a:ext cx="8428589" cy="4154984"/>
          </a:xfrm>
          <a:prstGeom prst="rect">
            <a:avLst/>
          </a:prstGeom>
          <a:noFill/>
        </p:spPr>
        <p:txBody>
          <a:bodyPr wrap="none" rtlCol="0">
            <a:spAutoFit/>
          </a:bodyPr>
          <a:lstStyle/>
          <a:p>
            <a:pPr algn="ctr"/>
            <a:r>
              <a:rPr lang="en-US" sz="4800" dirty="0" smtClean="0"/>
              <a:t>Groups Records Update</a:t>
            </a:r>
          </a:p>
          <a:p>
            <a:endParaRPr lang="en-US" dirty="0"/>
          </a:p>
          <a:p>
            <a:r>
              <a:rPr lang="en-US" dirty="0" smtClean="0"/>
              <a:t>WSO groups records  46 groups  </a:t>
            </a:r>
            <a:r>
              <a:rPr lang="en-US" dirty="0" smtClean="0">
                <a:solidFill>
                  <a:srgbClr val="FF0000"/>
                </a:solidFill>
              </a:rPr>
              <a:t>“reported  not meeting” ( new meeting status) . </a:t>
            </a:r>
            <a:r>
              <a:rPr lang="en-US" dirty="0" smtClean="0"/>
              <a:t>Allows </a:t>
            </a:r>
          </a:p>
          <a:p>
            <a:r>
              <a:rPr lang="en-US" dirty="0" smtClean="0"/>
              <a:t>WSO to stop directing to groups that aren’t meeting. Temporarily removed from WSO</a:t>
            </a:r>
          </a:p>
          <a:p>
            <a:r>
              <a:rPr lang="en-US" dirty="0" smtClean="0"/>
              <a:t>toll-free meeting line. Research results and verify meeting.</a:t>
            </a:r>
          </a:p>
          <a:p>
            <a:endParaRPr lang="en-US" dirty="0" smtClean="0"/>
          </a:p>
          <a:p>
            <a:r>
              <a:rPr lang="en-US" b="1" dirty="0" smtClean="0"/>
              <a:t>43% </a:t>
            </a:r>
            <a:r>
              <a:rPr lang="en-US" dirty="0" smtClean="0"/>
              <a:t>(20 meetings) were actually meeting; no signage in building to direct people or </a:t>
            </a:r>
          </a:p>
          <a:p>
            <a:r>
              <a:rPr lang="en-US" dirty="0" smtClean="0"/>
              <a:t>locations instructions on group record, moved to another location.</a:t>
            </a:r>
          </a:p>
          <a:p>
            <a:endParaRPr lang="en-US" dirty="0" smtClean="0"/>
          </a:p>
          <a:p>
            <a:r>
              <a:rPr lang="en-US" b="1" dirty="0" smtClean="0"/>
              <a:t>26% </a:t>
            </a:r>
            <a:r>
              <a:rPr lang="en-US" dirty="0" smtClean="0"/>
              <a:t>(12 meetings) no longer meeting; disbanded and didn’t notify WSO</a:t>
            </a:r>
          </a:p>
          <a:p>
            <a:endParaRPr lang="en-US" dirty="0" smtClean="0"/>
          </a:p>
          <a:p>
            <a:r>
              <a:rPr lang="en-US" dirty="0" smtClean="0"/>
              <a:t>Remaining meetings still being verified</a:t>
            </a:r>
          </a:p>
          <a:p>
            <a:endParaRPr lang="en-US" dirty="0"/>
          </a:p>
        </p:txBody>
      </p:sp>
    </p:spTree>
    <p:extLst>
      <p:ext uri="{BB962C8B-B14F-4D97-AF65-F5344CB8AC3E}">
        <p14:creationId xmlns:p14="http://schemas.microsoft.com/office/powerpoint/2010/main" val="4069367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8015849" cy="4524315"/>
          </a:xfrm>
          <a:prstGeom prst="rect">
            <a:avLst/>
          </a:prstGeom>
          <a:noFill/>
        </p:spPr>
        <p:txBody>
          <a:bodyPr wrap="none" rtlCol="0">
            <a:spAutoFit/>
          </a:bodyPr>
          <a:lstStyle/>
          <a:p>
            <a:r>
              <a:rPr lang="en-US" dirty="0" smtClean="0"/>
              <a:t>WSO social media reached combined audience of </a:t>
            </a:r>
            <a:r>
              <a:rPr lang="en-US" b="1" dirty="0" smtClean="0"/>
              <a:t>3.3 million </a:t>
            </a:r>
            <a:r>
              <a:rPr lang="en-US" dirty="0" smtClean="0"/>
              <a:t>and produced</a:t>
            </a:r>
          </a:p>
          <a:p>
            <a:r>
              <a:rPr lang="en-US" dirty="0" smtClean="0"/>
              <a:t>65,000 engagements. People liked, shared, or posted comments </a:t>
            </a:r>
            <a:r>
              <a:rPr lang="en-US" b="1" dirty="0" smtClean="0"/>
              <a:t>65,000 times</a:t>
            </a:r>
          </a:p>
          <a:p>
            <a:r>
              <a:rPr lang="en-US" dirty="0" smtClean="0"/>
              <a:t>for WSO social media on Facebook, Twitter &amp; Instagram during first quarter of 2017</a:t>
            </a:r>
            <a:endParaRPr lang="en-US" dirty="0"/>
          </a:p>
          <a:p>
            <a:endParaRPr lang="en-US" dirty="0" smtClean="0"/>
          </a:p>
          <a:p>
            <a:r>
              <a:rPr lang="en-US" dirty="0" smtClean="0"/>
              <a:t>52 million new PSAs during first 2 month 2017</a:t>
            </a:r>
          </a:p>
          <a:p>
            <a:endParaRPr lang="en-US" dirty="0"/>
          </a:p>
          <a:p>
            <a:r>
              <a:rPr lang="en-US" dirty="0" smtClean="0"/>
              <a:t>Volunteer can now play PSA on smart phone by going to al-</a:t>
            </a:r>
            <a:r>
              <a:rPr lang="en-US" dirty="0" err="1" smtClean="0"/>
              <a:t>anon.org</a:t>
            </a:r>
            <a:r>
              <a:rPr lang="en-US" dirty="0" smtClean="0"/>
              <a:t> and clicking on</a:t>
            </a:r>
          </a:p>
          <a:p>
            <a:r>
              <a:rPr lang="en-US" dirty="0" smtClean="0"/>
              <a:t>“Media”. Will play including captions. Can share personal story and give Al-non</a:t>
            </a:r>
          </a:p>
          <a:p>
            <a:r>
              <a:rPr lang="en-US" dirty="0" smtClean="0"/>
              <a:t>Faces Alcoholism magazine.</a:t>
            </a:r>
          </a:p>
          <a:p>
            <a:endParaRPr lang="en-US" dirty="0" smtClean="0"/>
          </a:p>
          <a:p>
            <a:endParaRPr lang="en-US" dirty="0"/>
          </a:p>
          <a:p>
            <a:r>
              <a:rPr lang="en-US" dirty="0" smtClean="0"/>
              <a:t>To deliver PSAs to TV or radio station WSO needs name of station, along with name </a:t>
            </a:r>
          </a:p>
          <a:p>
            <a:r>
              <a:rPr lang="en-US" dirty="0" smtClean="0"/>
              <a:t>and phone # of contact person at station. Electronic copy delivered in few minutes</a:t>
            </a:r>
          </a:p>
          <a:p>
            <a:endParaRPr lang="en-US" dirty="0"/>
          </a:p>
          <a:p>
            <a:r>
              <a:rPr lang="en-US" dirty="0" smtClean="0"/>
              <a:t>30% US household families have been affected by someone’s drinking</a:t>
            </a:r>
          </a:p>
          <a:p>
            <a:r>
              <a:rPr lang="en-US" dirty="0" smtClean="0"/>
              <a:t>50% Canada</a:t>
            </a:r>
            <a:endParaRPr lang="en-US" dirty="0"/>
          </a:p>
        </p:txBody>
      </p:sp>
    </p:spTree>
    <p:extLst>
      <p:ext uri="{BB962C8B-B14F-4D97-AF65-F5344CB8AC3E}">
        <p14:creationId xmlns:p14="http://schemas.microsoft.com/office/powerpoint/2010/main" val="83199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515" y="457200"/>
            <a:ext cx="7110729" cy="5693866"/>
          </a:xfrm>
          <a:prstGeom prst="rect">
            <a:avLst/>
          </a:prstGeom>
          <a:noFill/>
        </p:spPr>
        <p:txBody>
          <a:bodyPr wrap="none" rtlCol="0">
            <a:spAutoFit/>
          </a:bodyPr>
          <a:lstStyle/>
          <a:p>
            <a:pPr algn="ctr"/>
            <a:r>
              <a:rPr lang="en-US" sz="4000" dirty="0" smtClean="0"/>
              <a:t>Literature Update….Tom Coffey</a:t>
            </a:r>
          </a:p>
          <a:p>
            <a:endParaRPr lang="en-US" dirty="0"/>
          </a:p>
          <a:p>
            <a:r>
              <a:rPr lang="en-US" dirty="0" smtClean="0"/>
              <a:t>Parents &amp; Grandparents of Young Problem Drinkers</a:t>
            </a:r>
          </a:p>
          <a:p>
            <a:r>
              <a:rPr lang="en-US" dirty="0" smtClean="0"/>
              <a:t>Freelance writer /editor selected</a:t>
            </a:r>
          </a:p>
          <a:p>
            <a:r>
              <a:rPr lang="en-US" dirty="0" smtClean="0"/>
              <a:t>Literature committee reviewing</a:t>
            </a:r>
          </a:p>
          <a:p>
            <a:r>
              <a:rPr lang="en-US" dirty="0" smtClean="0"/>
              <a:t>2018 World Service International in English, Spanish &amp; French</a:t>
            </a:r>
          </a:p>
          <a:p>
            <a:endParaRPr lang="en-US" dirty="0" smtClean="0"/>
          </a:p>
          <a:p>
            <a:r>
              <a:rPr lang="en-US" dirty="0" smtClean="0"/>
              <a:t>Intimacy in Alcoholic Relationships (working title)</a:t>
            </a:r>
          </a:p>
          <a:p>
            <a:r>
              <a:rPr lang="en-US" dirty="0" smtClean="0"/>
              <a:t>Freelance writer/editor and reviewing</a:t>
            </a:r>
          </a:p>
          <a:p>
            <a:r>
              <a:rPr lang="en-US" dirty="0" smtClean="0"/>
              <a:t>2018 International Convention in English</a:t>
            </a:r>
          </a:p>
          <a:p>
            <a:endParaRPr lang="en-US" dirty="0"/>
          </a:p>
          <a:p>
            <a:r>
              <a:rPr lang="en-US" dirty="0" smtClean="0"/>
              <a:t>New Daily Reader ( no working title)</a:t>
            </a:r>
          </a:p>
          <a:p>
            <a:r>
              <a:rPr lang="en-US" dirty="0" smtClean="0"/>
              <a:t>10,682 sharing's</a:t>
            </a:r>
          </a:p>
          <a:p>
            <a:r>
              <a:rPr lang="en-US" dirty="0" smtClean="0"/>
              <a:t>No deadline in submitting sharing's or publication</a:t>
            </a:r>
          </a:p>
          <a:p>
            <a:endParaRPr lang="en-US" dirty="0"/>
          </a:p>
          <a:p>
            <a:r>
              <a:rPr lang="en-US" dirty="0" smtClean="0"/>
              <a:t>Request more Forum Legacy sharing's</a:t>
            </a:r>
          </a:p>
          <a:p>
            <a:endParaRPr lang="en-US" dirty="0"/>
          </a:p>
          <a:p>
            <a:r>
              <a:rPr lang="en-US" dirty="0" smtClean="0"/>
              <a:t>The Forum Book (working title)  need more request for Forum articles you</a:t>
            </a:r>
          </a:p>
          <a:p>
            <a:r>
              <a:rPr lang="en-US" dirty="0" smtClean="0"/>
              <a:t>want included in this book</a:t>
            </a:r>
            <a:endParaRPr lang="en-US" dirty="0"/>
          </a:p>
        </p:txBody>
      </p:sp>
    </p:spTree>
    <p:extLst>
      <p:ext uri="{BB962C8B-B14F-4D97-AF65-F5344CB8AC3E}">
        <p14:creationId xmlns:p14="http://schemas.microsoft.com/office/powerpoint/2010/main" val="391046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467600" cy="6524863"/>
          </a:xfrm>
          <a:prstGeom prst="rect">
            <a:avLst/>
          </a:prstGeom>
          <a:noFill/>
        </p:spPr>
        <p:txBody>
          <a:bodyPr wrap="square" rtlCol="0">
            <a:spAutoFit/>
          </a:bodyPr>
          <a:lstStyle/>
          <a:p>
            <a:pPr algn="ctr"/>
            <a:r>
              <a:rPr lang="en-US" sz="4000" b="1" dirty="0" smtClean="0"/>
              <a:t>Lois W. &amp; the Pioneers</a:t>
            </a:r>
          </a:p>
          <a:p>
            <a:endParaRPr lang="en-US" dirty="0"/>
          </a:p>
          <a:p>
            <a:r>
              <a:rPr lang="en-US" sz="2400" dirty="0" smtClean="0"/>
              <a:t>Free  audio downloads</a:t>
            </a:r>
          </a:p>
          <a:p>
            <a:endParaRPr lang="en-US" sz="2400" dirty="0" smtClean="0"/>
          </a:p>
          <a:p>
            <a:r>
              <a:rPr lang="en-US" sz="2400" dirty="0" smtClean="0"/>
              <a:t>Full audio (MP3 file) interviews of Lois, Henrietta and Margaret</a:t>
            </a:r>
          </a:p>
          <a:p>
            <a:endParaRPr lang="en-US" sz="2400" dirty="0"/>
          </a:p>
          <a:p>
            <a:r>
              <a:rPr lang="en-US" sz="2400" dirty="0" smtClean="0"/>
              <a:t>Go to Al-Anon .org/members</a:t>
            </a:r>
          </a:p>
          <a:p>
            <a:r>
              <a:rPr lang="en-US" sz="2400" dirty="0" smtClean="0"/>
              <a:t>Enter password</a:t>
            </a:r>
          </a:p>
          <a:p>
            <a:r>
              <a:rPr lang="en-US" sz="2400" dirty="0" smtClean="0"/>
              <a:t>“Inside WSO”</a:t>
            </a:r>
          </a:p>
          <a:p>
            <a:r>
              <a:rPr lang="en-US" sz="2400" dirty="0" smtClean="0"/>
              <a:t>“History of  the WSO &amp; Al-Anon”</a:t>
            </a:r>
          </a:p>
          <a:p>
            <a:r>
              <a:rPr lang="en-US" sz="2400" dirty="0" smtClean="0"/>
              <a:t>Under “Archives”, click on “Lois W. &amp; Pioneers Audio Interview”</a:t>
            </a:r>
          </a:p>
          <a:p>
            <a:endParaRPr lang="en-US" sz="2400" dirty="0"/>
          </a:p>
          <a:p>
            <a:r>
              <a:rPr lang="en-US" sz="2400" dirty="0" smtClean="0"/>
              <a:t>Part 1 is 56-minute interview with Lois in her 90’s</a:t>
            </a:r>
          </a:p>
          <a:p>
            <a:r>
              <a:rPr lang="en-US" sz="2400" dirty="0" smtClean="0"/>
              <a:t>Part Two is 54-minute interview with Lois, Henrietta and Margaret</a:t>
            </a:r>
          </a:p>
        </p:txBody>
      </p:sp>
    </p:spTree>
    <p:extLst>
      <p:ext uri="{BB962C8B-B14F-4D97-AF65-F5344CB8AC3E}">
        <p14:creationId xmlns:p14="http://schemas.microsoft.com/office/powerpoint/2010/main" val="2539647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9076203" cy="6463308"/>
          </a:xfrm>
          <a:prstGeom prst="rect">
            <a:avLst/>
          </a:prstGeom>
          <a:noFill/>
        </p:spPr>
        <p:txBody>
          <a:bodyPr wrap="none" rtlCol="0">
            <a:spAutoFit/>
          </a:bodyPr>
          <a:lstStyle/>
          <a:p>
            <a:r>
              <a:rPr lang="en-US" b="1" dirty="0" smtClean="0"/>
              <a:t>Director of Programs          Director of  Finance             Administrative/Conference</a:t>
            </a:r>
          </a:p>
          <a:p>
            <a:r>
              <a:rPr lang="en-US" dirty="0" smtClean="0"/>
              <a:t>Marsh </a:t>
            </a:r>
            <a:r>
              <a:rPr lang="en-US" dirty="0" smtClean="0"/>
              <a:t>W                                </a:t>
            </a:r>
            <a:r>
              <a:rPr lang="en-US" dirty="0" err="1" smtClean="0"/>
              <a:t>Niketa</a:t>
            </a:r>
            <a:r>
              <a:rPr lang="en-US" dirty="0" smtClean="0"/>
              <a:t> </a:t>
            </a:r>
            <a:r>
              <a:rPr lang="en-US" dirty="0" smtClean="0"/>
              <a:t>B                                 </a:t>
            </a:r>
            <a:r>
              <a:rPr lang="en-US" dirty="0" smtClean="0"/>
              <a:t>Ass. Director Conference</a:t>
            </a:r>
          </a:p>
          <a:p>
            <a:r>
              <a:rPr lang="en-US" dirty="0" smtClean="0"/>
              <a:t>                                                                                                      Suzanne </a:t>
            </a:r>
            <a:r>
              <a:rPr lang="en-US" dirty="0" smtClean="0"/>
              <a:t>M</a:t>
            </a:r>
          </a:p>
          <a:p>
            <a:endParaRPr lang="en-US" dirty="0"/>
          </a:p>
          <a:p>
            <a:r>
              <a:rPr lang="en-US" dirty="0" smtClean="0"/>
              <a:t>Ass. Director International                                                  Events/Project Manager</a:t>
            </a:r>
          </a:p>
          <a:p>
            <a:r>
              <a:rPr lang="en-US" dirty="0" smtClean="0"/>
              <a:t>Kerri </a:t>
            </a:r>
            <a:r>
              <a:rPr lang="en-US" dirty="0" smtClean="0"/>
              <a:t>K                                                                                      </a:t>
            </a:r>
            <a:r>
              <a:rPr lang="en-US" dirty="0" smtClean="0"/>
              <a:t>Jacky </a:t>
            </a:r>
            <a:r>
              <a:rPr lang="en-US" dirty="0" smtClean="0"/>
              <a:t>G</a:t>
            </a:r>
          </a:p>
          <a:p>
            <a:endParaRPr lang="en-US" dirty="0"/>
          </a:p>
          <a:p>
            <a:r>
              <a:rPr lang="en-US" dirty="0" smtClean="0"/>
              <a:t>Ass. Director  - Groups</a:t>
            </a:r>
          </a:p>
          <a:p>
            <a:r>
              <a:rPr lang="en-US" dirty="0" smtClean="0"/>
              <a:t>Sue </a:t>
            </a:r>
            <a:r>
              <a:rPr lang="en-US" dirty="0" smtClean="0"/>
              <a:t>P</a:t>
            </a:r>
            <a:endParaRPr lang="en-US" dirty="0" smtClean="0"/>
          </a:p>
          <a:p>
            <a:endParaRPr lang="en-US" dirty="0"/>
          </a:p>
          <a:p>
            <a:r>
              <a:rPr lang="en-US" dirty="0" smtClean="0"/>
              <a:t>Ass. Director Professional</a:t>
            </a:r>
          </a:p>
          <a:p>
            <a:r>
              <a:rPr lang="en-US" dirty="0" smtClean="0"/>
              <a:t>Claire </a:t>
            </a:r>
            <a:r>
              <a:rPr lang="en-US" dirty="0" smtClean="0"/>
              <a:t>R</a:t>
            </a:r>
            <a:endParaRPr lang="en-US" dirty="0" smtClean="0"/>
          </a:p>
          <a:p>
            <a:endParaRPr lang="en-US" dirty="0"/>
          </a:p>
          <a:p>
            <a:r>
              <a:rPr lang="en-US" dirty="0" smtClean="0"/>
              <a:t>Ass. Director Media</a:t>
            </a:r>
          </a:p>
          <a:p>
            <a:r>
              <a:rPr lang="en-US" dirty="0" smtClean="0"/>
              <a:t>Pat </a:t>
            </a:r>
            <a:r>
              <a:rPr lang="en-US" dirty="0" smtClean="0"/>
              <a:t>Q</a:t>
            </a:r>
            <a:endParaRPr lang="en-US" dirty="0" smtClean="0"/>
          </a:p>
          <a:p>
            <a:endParaRPr lang="en-US" dirty="0"/>
          </a:p>
          <a:p>
            <a:r>
              <a:rPr lang="en-US" dirty="0" smtClean="0"/>
              <a:t>Ass. Director Literature</a:t>
            </a:r>
          </a:p>
          <a:p>
            <a:r>
              <a:rPr lang="en-US" dirty="0" smtClean="0"/>
              <a:t>Tom </a:t>
            </a:r>
            <a:r>
              <a:rPr lang="en-US" dirty="0" smtClean="0"/>
              <a:t>C</a:t>
            </a:r>
          </a:p>
          <a:p>
            <a:endParaRPr lang="en-US" dirty="0"/>
          </a:p>
          <a:p>
            <a:r>
              <a:rPr lang="en-US" dirty="0" smtClean="0"/>
              <a:t>Digital Strategy Manager</a:t>
            </a:r>
          </a:p>
          <a:p>
            <a:r>
              <a:rPr lang="en-US" dirty="0" smtClean="0"/>
              <a:t>Scott </a:t>
            </a:r>
            <a:r>
              <a:rPr lang="en-US" dirty="0" smtClean="0"/>
              <a:t>P</a:t>
            </a:r>
          </a:p>
          <a:p>
            <a:endParaRPr lang="en-US" dirty="0" smtClean="0"/>
          </a:p>
          <a:p>
            <a:r>
              <a:rPr lang="en-US" dirty="0" smtClean="0"/>
              <a:t>Restructuring 18 </a:t>
            </a:r>
            <a:r>
              <a:rPr lang="en-US" dirty="0" smtClean="0"/>
              <a:t>month trail                                                                                                                      </a:t>
            </a:r>
            <a:endParaRPr lang="en-US" dirty="0"/>
          </a:p>
        </p:txBody>
      </p:sp>
    </p:spTree>
    <p:extLst>
      <p:ext uri="{BB962C8B-B14F-4D97-AF65-F5344CB8AC3E}">
        <p14:creationId xmlns:p14="http://schemas.microsoft.com/office/powerpoint/2010/main" val="729455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smtClean="0"/>
              <a:t>AFA 2018</a:t>
            </a:r>
            <a:endParaRPr lang="en-US" sz="54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282700"/>
            <a:ext cx="5111750" cy="3833812"/>
          </a:xfrm>
        </p:spPr>
      </p:pic>
      <p:sp>
        <p:nvSpPr>
          <p:cNvPr id="6" name="Text Placeholder 5"/>
          <p:cNvSpPr>
            <a:spLocks noGrp="1"/>
          </p:cNvSpPr>
          <p:nvPr>
            <p:ph type="body" sz="half" idx="2"/>
          </p:nvPr>
        </p:nvSpPr>
        <p:spPr/>
        <p:txBody>
          <a:bodyPr/>
          <a:lstStyle/>
          <a:p>
            <a:endParaRPr lang="en-US" dirty="0" smtClean="0"/>
          </a:p>
          <a:p>
            <a:endParaRPr lang="en-US" dirty="0"/>
          </a:p>
          <a:p>
            <a:r>
              <a:rPr lang="en-US" sz="1600" dirty="0" smtClean="0"/>
              <a:t>New “Help and</a:t>
            </a:r>
            <a:r>
              <a:rPr lang="en-US" sz="2400" dirty="0" smtClean="0"/>
              <a:t> </a:t>
            </a:r>
            <a:r>
              <a:rPr lang="en-US" sz="3200" b="1" dirty="0" smtClean="0"/>
              <a:t>Hope</a:t>
            </a:r>
            <a:r>
              <a:rPr lang="en-US" sz="2400" b="1" dirty="0" smtClean="0"/>
              <a:t> </a:t>
            </a:r>
            <a:r>
              <a:rPr lang="en-US" sz="1600" dirty="0" smtClean="0"/>
              <a:t>for Families and Friends of Alcoholics”</a:t>
            </a:r>
          </a:p>
          <a:p>
            <a:endParaRPr lang="en-US" dirty="0"/>
          </a:p>
          <a:p>
            <a:endParaRPr lang="en-US" dirty="0" smtClean="0"/>
          </a:p>
          <a:p>
            <a:r>
              <a:rPr lang="en-US" sz="1800" dirty="0" smtClean="0"/>
              <a:t>Title &amp; year of magazine in lower portion of cover with less prominence</a:t>
            </a:r>
          </a:p>
          <a:p>
            <a:endParaRPr lang="en-US" dirty="0"/>
          </a:p>
          <a:p>
            <a:r>
              <a:rPr lang="en-US" sz="1800" dirty="0" smtClean="0"/>
              <a:t>Small block of text to let reader know AFA is free &amp; can be taken home</a:t>
            </a:r>
            <a:endParaRPr lang="en-US" sz="1800" dirty="0"/>
          </a:p>
        </p:txBody>
      </p:sp>
    </p:spTree>
    <p:extLst>
      <p:ext uri="{BB962C8B-B14F-4D97-AF65-F5344CB8AC3E}">
        <p14:creationId xmlns:p14="http://schemas.microsoft.com/office/powerpoint/2010/main" val="263707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762000"/>
            <a:ext cx="8643200" cy="4678204"/>
          </a:xfrm>
          <a:prstGeom prst="rect">
            <a:avLst/>
          </a:prstGeom>
          <a:noFill/>
        </p:spPr>
        <p:txBody>
          <a:bodyPr wrap="none" rtlCol="0">
            <a:spAutoFit/>
          </a:bodyPr>
          <a:lstStyle/>
          <a:p>
            <a:r>
              <a:rPr lang="en-US" sz="2800" dirty="0" smtClean="0"/>
              <a:t>Order AFA online</a:t>
            </a:r>
          </a:p>
          <a:p>
            <a:r>
              <a:rPr lang="en-US" sz="2800" dirty="0" smtClean="0"/>
              <a:t>Deadline for1st</a:t>
            </a:r>
            <a:r>
              <a:rPr lang="en-US" sz="2800" dirty="0"/>
              <a:t> </a:t>
            </a:r>
            <a:r>
              <a:rPr lang="en-US" sz="2800" dirty="0" smtClean="0"/>
              <a:t>printing is July 5, 2017</a:t>
            </a:r>
          </a:p>
          <a:p>
            <a:endParaRPr lang="en-US" sz="2800" dirty="0"/>
          </a:p>
          <a:p>
            <a:r>
              <a:rPr lang="en-US" sz="2800" dirty="0" smtClean="0"/>
              <a:t>2018 Al-Anon Membership Survey for US, Canada, Puerto </a:t>
            </a:r>
          </a:p>
          <a:p>
            <a:r>
              <a:rPr lang="en-US" sz="2800" dirty="0" smtClean="0"/>
              <a:t>&amp; Bermuda</a:t>
            </a:r>
          </a:p>
          <a:p>
            <a:endParaRPr lang="en-US" sz="2800" dirty="0"/>
          </a:p>
          <a:p>
            <a:r>
              <a:rPr lang="en-US" sz="2800" dirty="0" smtClean="0"/>
              <a:t>Members will be ask age (previous survey ask how long </a:t>
            </a:r>
          </a:p>
          <a:p>
            <a:r>
              <a:rPr lang="en-US" sz="2800" dirty="0" smtClean="0"/>
              <a:t>attended </a:t>
            </a:r>
          </a:p>
          <a:p>
            <a:endParaRPr lang="en-US" sz="2800" dirty="0"/>
          </a:p>
          <a:p>
            <a:r>
              <a:rPr lang="en-US" sz="2800" dirty="0" smtClean="0"/>
              <a:t>46% members reported being referred by professional</a:t>
            </a:r>
          </a:p>
          <a:p>
            <a:endParaRPr lang="en-US" dirty="0"/>
          </a:p>
        </p:txBody>
      </p:sp>
    </p:spTree>
    <p:extLst>
      <p:ext uri="{BB962C8B-B14F-4D97-AF65-F5344CB8AC3E}">
        <p14:creationId xmlns:p14="http://schemas.microsoft.com/office/powerpoint/2010/main" val="2425155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7696200" cy="6309420"/>
          </a:xfrm>
          <a:prstGeom prst="rect">
            <a:avLst/>
          </a:prstGeom>
          <a:noFill/>
        </p:spPr>
        <p:txBody>
          <a:bodyPr wrap="square" rtlCol="0">
            <a:spAutoFit/>
          </a:bodyPr>
          <a:lstStyle/>
          <a:p>
            <a:pPr algn="ctr"/>
            <a:r>
              <a:rPr lang="en-US" sz="4000" b="1" dirty="0" smtClean="0"/>
              <a:t>Board of Trustees</a:t>
            </a:r>
          </a:p>
          <a:p>
            <a:endParaRPr lang="en-US" dirty="0"/>
          </a:p>
          <a:p>
            <a:pPr algn="ctr"/>
            <a:r>
              <a:rPr lang="en-US" dirty="0" smtClean="0">
                <a:solidFill>
                  <a:srgbClr val="FF0000"/>
                </a:solidFill>
              </a:rPr>
              <a:t>Teri </a:t>
            </a:r>
            <a:r>
              <a:rPr lang="en-US" dirty="0" smtClean="0">
                <a:solidFill>
                  <a:srgbClr val="FF0000"/>
                </a:solidFill>
              </a:rPr>
              <a:t>M</a:t>
            </a:r>
          </a:p>
          <a:p>
            <a:pPr algn="ctr"/>
            <a:endParaRPr lang="en-US" dirty="0"/>
          </a:p>
          <a:p>
            <a:pPr algn="ctr"/>
            <a:r>
              <a:rPr lang="en-US" dirty="0" smtClean="0">
                <a:solidFill>
                  <a:srgbClr val="FF0000"/>
                </a:solidFill>
              </a:rPr>
              <a:t>Norm </a:t>
            </a:r>
            <a:r>
              <a:rPr lang="en-US" dirty="0" smtClean="0">
                <a:solidFill>
                  <a:srgbClr val="FF0000"/>
                </a:solidFill>
              </a:rPr>
              <a:t>W</a:t>
            </a:r>
            <a:endParaRPr lang="en-US" dirty="0">
              <a:solidFill>
                <a:srgbClr val="FF0000"/>
              </a:solidFill>
            </a:endParaRPr>
          </a:p>
          <a:p>
            <a:endParaRPr lang="en-US" dirty="0" smtClean="0"/>
          </a:p>
          <a:p>
            <a:pPr algn="ctr"/>
            <a:r>
              <a:rPr lang="en-US" sz="3600" b="1" dirty="0" smtClean="0"/>
              <a:t>Executive Committee</a:t>
            </a:r>
          </a:p>
          <a:p>
            <a:endParaRPr lang="en-US" dirty="0"/>
          </a:p>
          <a:p>
            <a:r>
              <a:rPr lang="en-US" sz="2000" dirty="0" smtClean="0"/>
              <a:t>Chairperson                                                </a:t>
            </a:r>
            <a:r>
              <a:rPr lang="en-US" sz="2000" dirty="0" smtClean="0">
                <a:solidFill>
                  <a:srgbClr val="FF0000"/>
                </a:solidFill>
              </a:rPr>
              <a:t>Paula </a:t>
            </a:r>
            <a:r>
              <a:rPr lang="en-US" sz="2000" dirty="0" smtClean="0">
                <a:solidFill>
                  <a:srgbClr val="FF0000"/>
                </a:solidFill>
              </a:rPr>
              <a:t>B</a:t>
            </a:r>
            <a:endParaRPr lang="en-US" sz="2000" dirty="0" smtClean="0">
              <a:solidFill>
                <a:srgbClr val="FF0000"/>
              </a:solidFill>
            </a:endParaRPr>
          </a:p>
          <a:p>
            <a:r>
              <a:rPr lang="en-US" sz="2000" dirty="0" smtClean="0"/>
              <a:t>Executive Director                                     Mary </a:t>
            </a:r>
            <a:r>
              <a:rPr lang="en-US" sz="2000" dirty="0" smtClean="0"/>
              <a:t>G</a:t>
            </a:r>
            <a:endParaRPr lang="en-US" sz="2000" dirty="0" smtClean="0"/>
          </a:p>
          <a:p>
            <a:r>
              <a:rPr lang="en-US" sz="2000" dirty="0" smtClean="0"/>
              <a:t>Board of Trustee                                        Debbie </a:t>
            </a:r>
            <a:r>
              <a:rPr lang="en-US" sz="2000" dirty="0" smtClean="0"/>
              <a:t>G</a:t>
            </a:r>
            <a:endParaRPr lang="en-US" sz="2000" dirty="0" smtClean="0"/>
          </a:p>
          <a:p>
            <a:r>
              <a:rPr lang="en-US" sz="2000" dirty="0" smtClean="0"/>
              <a:t>Treasurer                                                    Jeanie </a:t>
            </a:r>
            <a:r>
              <a:rPr lang="en-US" sz="2000" dirty="0" smtClean="0"/>
              <a:t>M</a:t>
            </a:r>
            <a:endParaRPr lang="en-US" sz="2000" dirty="0" smtClean="0"/>
          </a:p>
          <a:p>
            <a:r>
              <a:rPr lang="en-US" sz="2000" dirty="0" smtClean="0"/>
              <a:t>Chairperson of Policy                               </a:t>
            </a:r>
            <a:r>
              <a:rPr lang="en-US" sz="2000" dirty="0" smtClean="0">
                <a:solidFill>
                  <a:srgbClr val="FF0000"/>
                </a:solidFill>
              </a:rPr>
              <a:t>John </a:t>
            </a:r>
            <a:r>
              <a:rPr lang="en-US" sz="2000" dirty="0" smtClean="0">
                <a:solidFill>
                  <a:srgbClr val="FF0000"/>
                </a:solidFill>
              </a:rPr>
              <a:t>M</a:t>
            </a:r>
            <a:endParaRPr lang="en-US" sz="2000" dirty="0" smtClean="0">
              <a:solidFill>
                <a:srgbClr val="FF0000"/>
              </a:solidFill>
            </a:endParaRPr>
          </a:p>
          <a:p>
            <a:r>
              <a:rPr lang="en-US" sz="2000" dirty="0" smtClean="0"/>
              <a:t>Member at Large                                      Connie </a:t>
            </a:r>
            <a:r>
              <a:rPr lang="en-US" sz="2000" dirty="0" smtClean="0"/>
              <a:t>H</a:t>
            </a:r>
            <a:endParaRPr lang="en-US" sz="2000" dirty="0" smtClean="0"/>
          </a:p>
          <a:p>
            <a:r>
              <a:rPr lang="en-US" sz="2000" dirty="0" smtClean="0"/>
              <a:t>Member at Large                                      </a:t>
            </a:r>
            <a:r>
              <a:rPr lang="en-US" sz="2000" dirty="0" smtClean="0">
                <a:solidFill>
                  <a:srgbClr val="FF0000"/>
                </a:solidFill>
              </a:rPr>
              <a:t>J. T. </a:t>
            </a:r>
            <a:r>
              <a:rPr lang="en-US" sz="2000" dirty="0" smtClean="0">
                <a:solidFill>
                  <a:srgbClr val="FF0000"/>
                </a:solidFill>
              </a:rPr>
              <a:t>M</a:t>
            </a:r>
            <a:endParaRPr lang="en-US" sz="2000" dirty="0" smtClean="0">
              <a:solidFill>
                <a:srgbClr val="FF0000"/>
              </a:solidFill>
            </a:endParaRPr>
          </a:p>
          <a:p>
            <a:r>
              <a:rPr lang="en-US" sz="2000" dirty="0" smtClean="0"/>
              <a:t>Staff Member                                            Marsh </a:t>
            </a:r>
            <a:r>
              <a:rPr lang="en-US" sz="2000" dirty="0" smtClean="0"/>
              <a:t>W</a:t>
            </a:r>
            <a:endParaRPr lang="en-US" sz="2000" dirty="0" smtClean="0"/>
          </a:p>
          <a:p>
            <a:r>
              <a:rPr lang="en-US" sz="2000" dirty="0" smtClean="0"/>
              <a:t>Director of Finance                                  </a:t>
            </a:r>
            <a:r>
              <a:rPr lang="en-US" sz="2000" dirty="0" err="1" smtClean="0"/>
              <a:t>Niketa</a:t>
            </a:r>
            <a:r>
              <a:rPr lang="en-US" sz="2000" dirty="0" smtClean="0"/>
              <a:t> </a:t>
            </a:r>
            <a:r>
              <a:rPr lang="en-US" sz="2000" dirty="0" smtClean="0"/>
              <a:t>B  </a:t>
            </a:r>
            <a:endParaRPr lang="en-US" sz="2000" dirty="0" smtClean="0"/>
          </a:p>
          <a:p>
            <a:endParaRPr lang="en-US" sz="2000" dirty="0"/>
          </a:p>
          <a:p>
            <a:r>
              <a:rPr lang="en-US" sz="2000" dirty="0" smtClean="0"/>
              <a:t>ECRPM                                                        </a:t>
            </a:r>
            <a:r>
              <a:rPr lang="en-US" sz="2000" dirty="0" smtClean="0">
                <a:solidFill>
                  <a:srgbClr val="FF0000"/>
                </a:solidFill>
              </a:rPr>
              <a:t>Sue </a:t>
            </a:r>
            <a:r>
              <a:rPr lang="en-US" sz="2000" dirty="0" smtClean="0">
                <a:solidFill>
                  <a:srgbClr val="FF0000"/>
                </a:solidFill>
              </a:rPr>
              <a:t>C</a:t>
            </a:r>
            <a:endParaRPr lang="en-US" sz="2000" dirty="0">
              <a:solidFill>
                <a:srgbClr val="FF0000"/>
              </a:solidFill>
            </a:endParaRPr>
          </a:p>
        </p:txBody>
      </p:sp>
    </p:spTree>
    <p:extLst>
      <p:ext uri="{BB962C8B-B14F-4D97-AF65-F5344CB8AC3E}">
        <p14:creationId xmlns:p14="http://schemas.microsoft.com/office/powerpoint/2010/main" val="14639902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7473" y="457200"/>
            <a:ext cx="7086600" cy="4862870"/>
          </a:xfrm>
          <a:prstGeom prst="rect">
            <a:avLst/>
          </a:prstGeom>
          <a:noFill/>
        </p:spPr>
        <p:txBody>
          <a:bodyPr wrap="square" rtlCol="0">
            <a:spAutoFit/>
          </a:bodyPr>
          <a:lstStyle/>
          <a:p>
            <a:pPr algn="ctr"/>
            <a:r>
              <a:rPr lang="en-US" sz="4000" dirty="0" smtClean="0"/>
              <a:t>Prayer for Today</a:t>
            </a:r>
            <a:endParaRPr lang="en-US" sz="4000" dirty="0"/>
          </a:p>
          <a:p>
            <a:endParaRPr lang="en-US" dirty="0" smtClean="0"/>
          </a:p>
          <a:p>
            <a:r>
              <a:rPr lang="en-US" dirty="0" smtClean="0"/>
              <a:t>Why redesign our history</a:t>
            </a:r>
          </a:p>
          <a:p>
            <a:r>
              <a:rPr lang="en-US" dirty="0" smtClean="0"/>
              <a:t>Spiritual/religion</a:t>
            </a:r>
          </a:p>
          <a:p>
            <a:r>
              <a:rPr lang="en-US" dirty="0" smtClean="0"/>
              <a:t>Mixed</a:t>
            </a:r>
          </a:p>
          <a:p>
            <a:endParaRPr lang="en-US" dirty="0"/>
          </a:p>
          <a:p>
            <a:endParaRPr lang="en-US" dirty="0" smtClean="0"/>
          </a:p>
          <a:p>
            <a:r>
              <a:rPr lang="en-US" dirty="0" smtClean="0"/>
              <a:t>Who makes decision to remove from Newcomers packet?</a:t>
            </a:r>
          </a:p>
          <a:p>
            <a:r>
              <a:rPr lang="en-US" dirty="0" smtClean="0"/>
              <a:t>Executive Committee</a:t>
            </a:r>
          </a:p>
          <a:p>
            <a:endParaRPr lang="en-US" dirty="0" smtClean="0"/>
          </a:p>
          <a:p>
            <a:endParaRPr lang="en-US" dirty="0"/>
          </a:p>
          <a:p>
            <a:r>
              <a:rPr lang="en-US" dirty="0" smtClean="0"/>
              <a:t>No further discussion now</a:t>
            </a:r>
          </a:p>
          <a:p>
            <a:endParaRPr lang="en-US" dirty="0" smtClean="0"/>
          </a:p>
          <a:p>
            <a:endParaRPr lang="en-US" dirty="0"/>
          </a:p>
          <a:p>
            <a:r>
              <a:rPr lang="en-US" dirty="0" smtClean="0"/>
              <a:t>Area can continue discussion and make recommendation to literature </a:t>
            </a:r>
          </a:p>
          <a:p>
            <a:r>
              <a:rPr lang="en-US" dirty="0" smtClean="0"/>
              <a:t>committee</a:t>
            </a:r>
            <a:endParaRPr lang="en-US" dirty="0"/>
          </a:p>
        </p:txBody>
      </p:sp>
    </p:spTree>
    <p:extLst>
      <p:ext uri="{BB962C8B-B14F-4D97-AF65-F5344CB8AC3E}">
        <p14:creationId xmlns:p14="http://schemas.microsoft.com/office/powerpoint/2010/main" val="12087102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768798"/>
            <a:ext cx="8686800" cy="5555802"/>
          </a:xfrm>
          <a:prstGeom prst="rect">
            <a:avLst/>
          </a:prstGeom>
          <a:noFill/>
        </p:spPr>
        <p:txBody>
          <a:bodyPr wrap="square" rtlCol="0">
            <a:spAutoFit/>
          </a:bodyPr>
          <a:lstStyle/>
          <a:p>
            <a:pPr algn="ctr"/>
            <a:r>
              <a:rPr lang="en-US" sz="4000" dirty="0" smtClean="0"/>
              <a:t>Open Policy Meeting</a:t>
            </a:r>
          </a:p>
          <a:p>
            <a:endParaRPr lang="en-US" dirty="0"/>
          </a:p>
          <a:p>
            <a:r>
              <a:rPr lang="en-US" dirty="0" smtClean="0"/>
              <a:t>There is an increase in members attending electronic meetings and how these members/ groups can be included and supported in the spirit of Tradition One.</a:t>
            </a:r>
          </a:p>
          <a:p>
            <a:endParaRPr lang="en-US" dirty="0"/>
          </a:p>
          <a:p>
            <a:r>
              <a:rPr lang="en-US" dirty="0" smtClean="0"/>
              <a:t>Online meetings emerged in 1990’s as technology emerged. The first online meeting </a:t>
            </a:r>
          </a:p>
          <a:p>
            <a:r>
              <a:rPr lang="en-US" dirty="0" smtClean="0"/>
              <a:t>in 1998. There is On-Line Information Service (OLAIS) established in 1997 to register </a:t>
            </a:r>
          </a:p>
          <a:p>
            <a:r>
              <a:rPr lang="en-US" dirty="0" smtClean="0"/>
              <a:t>and list Al-Anon online meetings. OLAIS hosted hospitality suite at international </a:t>
            </a:r>
          </a:p>
          <a:p>
            <a:r>
              <a:rPr lang="en-US" dirty="0" smtClean="0"/>
              <a:t>in Salt Lake City. In 1998, the Fact Sheet for Al-Anon On-Line Meetings (S-60).</a:t>
            </a:r>
          </a:p>
          <a:p>
            <a:endParaRPr lang="en-US" dirty="0"/>
          </a:p>
          <a:p>
            <a:r>
              <a:rPr lang="en-US" dirty="0" smtClean="0"/>
              <a:t>Policy Committee authorized World Service Office to register on-line meetings and WSC </a:t>
            </a:r>
          </a:p>
          <a:p>
            <a:r>
              <a:rPr lang="en-US" dirty="0" smtClean="0"/>
              <a:t>confirmed. In 2006, WSC adopted the “Electronic Meetings policy. Electronic meetings</a:t>
            </a:r>
          </a:p>
          <a:p>
            <a:r>
              <a:rPr lang="en-US" dirty="0" smtClean="0"/>
              <a:t>include phone, online (including Facebook), email, chat, bulletin board and voice-over-</a:t>
            </a:r>
          </a:p>
          <a:p>
            <a:r>
              <a:rPr lang="en-US" dirty="0" smtClean="0"/>
              <a:t>internet provider (Skype) and occur in English, French, Spanish, Danish, Estonian, German, </a:t>
            </a:r>
          </a:p>
          <a:p>
            <a:r>
              <a:rPr lang="en-US" dirty="0" smtClean="0"/>
              <a:t>Polish, Portuguese and Russian.</a:t>
            </a:r>
          </a:p>
          <a:p>
            <a:endParaRPr lang="en-US" dirty="0"/>
          </a:p>
          <a:p>
            <a:r>
              <a:rPr lang="en-US" dirty="0" smtClean="0"/>
              <a:t>There are thousands of people who participate in unregistered “secret”, “closed” or  </a:t>
            </a:r>
          </a:p>
          <a:p>
            <a:r>
              <a:rPr lang="en-US" dirty="0" smtClean="0"/>
              <a:t>“public social media” meetings that use the Al-Anon name.</a:t>
            </a:r>
          </a:p>
        </p:txBody>
      </p:sp>
    </p:spTree>
    <p:extLst>
      <p:ext uri="{BB962C8B-B14F-4D97-AF65-F5344CB8AC3E}">
        <p14:creationId xmlns:p14="http://schemas.microsoft.com/office/powerpoint/2010/main" val="2921567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179740" cy="3631763"/>
          </a:xfrm>
          <a:prstGeom prst="rect">
            <a:avLst/>
          </a:prstGeom>
          <a:noFill/>
        </p:spPr>
        <p:txBody>
          <a:bodyPr wrap="none" rtlCol="0">
            <a:spAutoFit/>
          </a:bodyPr>
          <a:lstStyle/>
          <a:p>
            <a:r>
              <a:rPr lang="en-US" sz="3200" dirty="0" smtClean="0"/>
              <a:t>How can we carry the message to others</a:t>
            </a:r>
            <a:r>
              <a:rPr lang="en-US" dirty="0" smtClean="0"/>
              <a:t>?</a:t>
            </a:r>
          </a:p>
          <a:p>
            <a:endParaRPr lang="en-US" dirty="0"/>
          </a:p>
          <a:p>
            <a:pPr marL="342900" indent="-342900">
              <a:buAutoNum type="arabicPeriod"/>
            </a:pPr>
            <a:r>
              <a:rPr lang="en-US" dirty="0" smtClean="0"/>
              <a:t>How do we extend the spirit of Tradition One to the thousands of Al-Anon and </a:t>
            </a:r>
          </a:p>
          <a:p>
            <a:r>
              <a:rPr lang="en-US" dirty="0" smtClean="0"/>
              <a:t>Alateen members who practice the Al-Anon program using new and evolving media.</a:t>
            </a:r>
          </a:p>
          <a:p>
            <a:endParaRPr lang="en-US" dirty="0"/>
          </a:p>
          <a:p>
            <a:r>
              <a:rPr lang="en-US" dirty="0" smtClean="0"/>
              <a:t>2. In the spirit of Concept Four, how can we welcome the thousands of Al-Anon and</a:t>
            </a:r>
          </a:p>
          <a:p>
            <a:r>
              <a:rPr lang="en-US" dirty="0" smtClean="0"/>
              <a:t>Alateen members who patriciate in these meetings into our service structure.</a:t>
            </a:r>
          </a:p>
          <a:p>
            <a:endParaRPr lang="en-US" smtClean="0"/>
          </a:p>
          <a:p>
            <a:endParaRPr lang="en-US" dirty="0" smtClean="0"/>
          </a:p>
          <a:p>
            <a:r>
              <a:rPr lang="en-US" dirty="0" smtClean="0"/>
              <a:t>Collect data, get to know what services they would want, profiles visible sharing’s not</a:t>
            </a:r>
          </a:p>
          <a:p>
            <a:pPr marL="342900" indent="-342900">
              <a:buAutoNum type="arabicPeriod"/>
            </a:pPr>
            <a:endParaRPr lang="en-US" dirty="0"/>
          </a:p>
          <a:p>
            <a:endParaRPr lang="en-US" dirty="0"/>
          </a:p>
        </p:txBody>
      </p:sp>
    </p:spTree>
    <p:extLst>
      <p:ext uri="{BB962C8B-B14F-4D97-AF65-F5344CB8AC3E}">
        <p14:creationId xmlns:p14="http://schemas.microsoft.com/office/powerpoint/2010/main" val="3729893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491" y="917707"/>
            <a:ext cx="8131235" cy="5232202"/>
          </a:xfrm>
          <a:prstGeom prst="rect">
            <a:avLst/>
          </a:prstGeom>
          <a:noFill/>
        </p:spPr>
        <p:txBody>
          <a:bodyPr wrap="square" rtlCol="0">
            <a:spAutoFit/>
          </a:bodyPr>
          <a:lstStyle/>
          <a:p>
            <a:pPr algn="ctr"/>
            <a:r>
              <a:rPr lang="en-US" sz="4400" dirty="0" smtClean="0"/>
              <a:t>Cost cutting efforts</a:t>
            </a:r>
          </a:p>
          <a:p>
            <a:endParaRPr lang="en-US" dirty="0"/>
          </a:p>
          <a:p>
            <a:r>
              <a:rPr lang="en-US" sz="3600" dirty="0" smtClean="0"/>
              <a:t>No conference summaries</a:t>
            </a:r>
          </a:p>
          <a:p>
            <a:endParaRPr lang="en-US" sz="3600" dirty="0"/>
          </a:p>
          <a:p>
            <a:r>
              <a:rPr lang="en-US" sz="3600" dirty="0" smtClean="0"/>
              <a:t>No service manuals</a:t>
            </a:r>
            <a:endParaRPr lang="en-US" sz="3600" dirty="0"/>
          </a:p>
          <a:p>
            <a:endParaRPr lang="en-US" dirty="0" smtClean="0"/>
          </a:p>
          <a:p>
            <a:r>
              <a:rPr lang="en-US" sz="3200" dirty="0" smtClean="0">
                <a:solidFill>
                  <a:srgbClr val="FF0000"/>
                </a:solidFill>
              </a:rPr>
              <a:t>Available online</a:t>
            </a:r>
          </a:p>
          <a:p>
            <a:endParaRPr lang="en-US" sz="3200" dirty="0">
              <a:solidFill>
                <a:srgbClr val="FF0000"/>
              </a:solidFill>
            </a:endParaRPr>
          </a:p>
          <a:p>
            <a:r>
              <a:rPr lang="en-US" sz="3200" dirty="0" smtClean="0"/>
              <a:t>Groups purchase service manuals      $5.00</a:t>
            </a:r>
          </a:p>
          <a:p>
            <a:r>
              <a:rPr lang="en-US" sz="3200" dirty="0" smtClean="0"/>
              <a:t>Groups at Work                                        1.00</a:t>
            </a:r>
          </a:p>
          <a:p>
            <a:r>
              <a:rPr lang="en-US" dirty="0" smtClean="0"/>
              <a:t>   </a:t>
            </a:r>
            <a:endParaRPr lang="en-US" dirty="0"/>
          </a:p>
        </p:txBody>
      </p:sp>
    </p:spTree>
    <p:extLst>
      <p:ext uri="{BB962C8B-B14F-4D97-AF65-F5344CB8AC3E}">
        <p14:creationId xmlns:p14="http://schemas.microsoft.com/office/powerpoint/2010/main" val="40195804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90600"/>
            <a:ext cx="6690999" cy="4493538"/>
          </a:xfrm>
          <a:prstGeom prst="rect">
            <a:avLst/>
          </a:prstGeom>
          <a:noFill/>
        </p:spPr>
        <p:txBody>
          <a:bodyPr wrap="none" rtlCol="0">
            <a:spAutoFit/>
          </a:bodyPr>
          <a:lstStyle/>
          <a:p>
            <a:r>
              <a:rPr lang="en-US" sz="3200" dirty="0" smtClean="0"/>
              <a:t>European Zonal Meeting</a:t>
            </a:r>
          </a:p>
          <a:p>
            <a:r>
              <a:rPr lang="en-US" dirty="0" smtClean="0"/>
              <a:t>August 18-20, 2017                                             Essen, Germany</a:t>
            </a:r>
          </a:p>
          <a:p>
            <a:endParaRPr lang="en-US" dirty="0" smtClean="0"/>
          </a:p>
          <a:p>
            <a:endParaRPr lang="en-US" dirty="0"/>
          </a:p>
          <a:p>
            <a:r>
              <a:rPr lang="en-US" sz="2800" dirty="0" smtClean="0"/>
              <a:t>Central American Zonal Meeting</a:t>
            </a:r>
          </a:p>
          <a:p>
            <a:r>
              <a:rPr lang="en-US" dirty="0" smtClean="0"/>
              <a:t>May 18-20                                                            Antigue, Guatemala</a:t>
            </a:r>
          </a:p>
          <a:p>
            <a:endParaRPr lang="en-US" dirty="0" smtClean="0"/>
          </a:p>
          <a:p>
            <a:endParaRPr lang="en-US" dirty="0"/>
          </a:p>
          <a:p>
            <a:r>
              <a:rPr lang="en-US" sz="2800" dirty="0" smtClean="0"/>
              <a:t>Ibero-American Zonal Meeting</a:t>
            </a:r>
          </a:p>
          <a:p>
            <a:r>
              <a:rPr lang="en-US" dirty="0" smtClean="0"/>
              <a:t>October 154-15, 2017                                        Ecuador</a:t>
            </a:r>
          </a:p>
          <a:p>
            <a:endParaRPr lang="en-US" dirty="0" smtClean="0"/>
          </a:p>
          <a:p>
            <a:endParaRPr lang="en-US" dirty="0"/>
          </a:p>
          <a:p>
            <a:r>
              <a:rPr lang="en-US" dirty="0" smtClean="0"/>
              <a:t>Zonal meetings are informational meetings for counties with General </a:t>
            </a:r>
          </a:p>
          <a:p>
            <a:r>
              <a:rPr lang="en-US" dirty="0" smtClean="0"/>
              <a:t>Service Offices and evolving service structures.</a:t>
            </a:r>
          </a:p>
        </p:txBody>
      </p:sp>
    </p:spTree>
    <p:extLst>
      <p:ext uri="{BB962C8B-B14F-4D97-AF65-F5344CB8AC3E}">
        <p14:creationId xmlns:p14="http://schemas.microsoft.com/office/powerpoint/2010/main" val="5478448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7239000" cy="5878532"/>
          </a:xfrm>
          <a:prstGeom prst="rect">
            <a:avLst/>
          </a:prstGeom>
          <a:noFill/>
        </p:spPr>
        <p:txBody>
          <a:bodyPr wrap="square" rtlCol="0">
            <a:spAutoFit/>
          </a:bodyPr>
          <a:lstStyle/>
          <a:p>
            <a:pPr algn="ctr"/>
            <a:r>
              <a:rPr lang="en-US" sz="5400" dirty="0" smtClean="0"/>
              <a:t>2018 International</a:t>
            </a:r>
          </a:p>
          <a:p>
            <a:pPr algn="ctr"/>
            <a:endParaRPr lang="en-US" sz="5400" dirty="0" smtClean="0"/>
          </a:p>
          <a:p>
            <a:pPr algn="ctr"/>
            <a:r>
              <a:rPr lang="en-US" sz="3600" dirty="0" smtClean="0"/>
              <a:t>Baltimore, Maryland</a:t>
            </a:r>
          </a:p>
          <a:p>
            <a:pPr algn="ctr"/>
            <a:r>
              <a:rPr lang="en-US" sz="3600" dirty="0" smtClean="0"/>
              <a:t>July 2018</a:t>
            </a:r>
          </a:p>
          <a:p>
            <a:pPr algn="ctr"/>
            <a:endParaRPr lang="en-US" sz="3600" dirty="0" smtClean="0"/>
          </a:p>
          <a:p>
            <a:pPr algn="ctr"/>
            <a:endParaRPr lang="en-US" dirty="0"/>
          </a:p>
          <a:p>
            <a:pPr algn="ctr"/>
            <a:r>
              <a:rPr lang="en-US" sz="4400" dirty="0" smtClean="0"/>
              <a:t>Celebrating One Day at a Time</a:t>
            </a:r>
          </a:p>
          <a:p>
            <a:pPr algn="ctr"/>
            <a:endParaRPr lang="en-US" dirty="0"/>
          </a:p>
          <a:p>
            <a:pPr algn="ctr"/>
            <a:r>
              <a:rPr lang="en-US" sz="4000" dirty="0" smtClean="0"/>
              <a:t>50</a:t>
            </a:r>
            <a:r>
              <a:rPr lang="en-US" sz="4000" baseline="30000" dirty="0" smtClean="0"/>
              <a:t>th</a:t>
            </a:r>
            <a:r>
              <a:rPr lang="en-US" sz="4000" dirty="0" smtClean="0"/>
              <a:t> anniversary of daily reader “One Day at a Time”</a:t>
            </a:r>
            <a:endParaRPr lang="en-US" sz="4000" dirty="0"/>
          </a:p>
        </p:txBody>
      </p:sp>
    </p:spTree>
    <p:extLst>
      <p:ext uri="{BB962C8B-B14F-4D97-AF65-F5344CB8AC3E}">
        <p14:creationId xmlns:p14="http://schemas.microsoft.com/office/powerpoint/2010/main" val="36940986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7170" y="1143000"/>
            <a:ext cx="8326831" cy="5078313"/>
          </a:xfrm>
          <a:prstGeom prst="rect">
            <a:avLst/>
          </a:prstGeom>
          <a:noFill/>
        </p:spPr>
        <p:txBody>
          <a:bodyPr wrap="none" rtlCol="0">
            <a:spAutoFit/>
          </a:bodyPr>
          <a:lstStyle/>
          <a:p>
            <a:pPr algn="ctr"/>
            <a:r>
              <a:rPr lang="en-US" sz="4800" dirty="0" smtClean="0"/>
              <a:t>Total Al-Anon/Alateen groups </a:t>
            </a:r>
          </a:p>
          <a:p>
            <a:r>
              <a:rPr lang="en-US" sz="4000" dirty="0" smtClean="0"/>
              <a:t>worldwide 2016                            24,919</a:t>
            </a:r>
          </a:p>
          <a:p>
            <a:endParaRPr lang="en-US" dirty="0"/>
          </a:p>
          <a:p>
            <a:r>
              <a:rPr lang="en-US" sz="2000" dirty="0" smtClean="0"/>
              <a:t>US/PR/</a:t>
            </a:r>
            <a:r>
              <a:rPr lang="en-US" sz="2000" dirty="0" err="1" smtClean="0"/>
              <a:t>BDR</a:t>
            </a:r>
            <a:r>
              <a:rPr lang="en-US" sz="2000" dirty="0" smtClean="0"/>
              <a:t> Al-Anon                                                                                     12,785</a:t>
            </a:r>
          </a:p>
          <a:p>
            <a:r>
              <a:rPr lang="en-US" sz="2000" dirty="0" smtClean="0"/>
              <a:t>US/PR/</a:t>
            </a:r>
            <a:r>
              <a:rPr lang="en-US" sz="2000" dirty="0" err="1" smtClean="0"/>
              <a:t>BDR</a:t>
            </a:r>
            <a:r>
              <a:rPr lang="en-US" sz="2000" dirty="0" smtClean="0"/>
              <a:t> Alateen                                                                                           866</a:t>
            </a:r>
          </a:p>
          <a:p>
            <a:r>
              <a:rPr lang="en-US" sz="2000" dirty="0" smtClean="0"/>
              <a:t>Canada Al-Anon                                                                                               1,217</a:t>
            </a:r>
          </a:p>
          <a:p>
            <a:r>
              <a:rPr lang="en-US" sz="2000" dirty="0" smtClean="0"/>
              <a:t>Canada Alateen                                                                                                    56</a:t>
            </a:r>
          </a:p>
          <a:p>
            <a:r>
              <a:rPr lang="en-US" sz="2000" dirty="0" smtClean="0"/>
              <a:t>International  Al-Anon                                                                                    9,307</a:t>
            </a:r>
          </a:p>
          <a:p>
            <a:r>
              <a:rPr lang="en-US" sz="2000" dirty="0" smtClean="0"/>
              <a:t>International Alateen                                                                                         687</a:t>
            </a:r>
          </a:p>
          <a:p>
            <a:endParaRPr lang="en-US" sz="2000" dirty="0"/>
          </a:p>
          <a:p>
            <a:r>
              <a:rPr lang="en-US" sz="2000" dirty="0" smtClean="0"/>
              <a:t>Al-Anon Members Involved in Alateen Service                                         4,585</a:t>
            </a:r>
          </a:p>
          <a:p>
            <a:endParaRPr lang="en-US" sz="2000" dirty="0"/>
          </a:p>
          <a:p>
            <a:r>
              <a:rPr lang="en-US" sz="2000" dirty="0" smtClean="0"/>
              <a:t>Electronic meetings                                                                                          157</a:t>
            </a:r>
          </a:p>
          <a:p>
            <a:endParaRPr lang="en-US" dirty="0"/>
          </a:p>
        </p:txBody>
      </p:sp>
    </p:spTree>
    <p:extLst>
      <p:ext uri="{BB962C8B-B14F-4D97-AF65-F5344CB8AC3E}">
        <p14:creationId xmlns:p14="http://schemas.microsoft.com/office/powerpoint/2010/main" val="2058530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230923"/>
            <a:ext cx="6781800" cy="5109091"/>
          </a:xfrm>
          <a:prstGeom prst="rect">
            <a:avLst/>
          </a:prstGeom>
          <a:noFill/>
        </p:spPr>
        <p:txBody>
          <a:bodyPr wrap="square" rtlCol="0">
            <a:spAutoFit/>
          </a:bodyPr>
          <a:lstStyle/>
          <a:p>
            <a:pPr algn="ctr"/>
            <a:r>
              <a:rPr lang="en-US" sz="2800" dirty="0" smtClean="0"/>
              <a:t>New Web Site Design  Soon</a:t>
            </a:r>
          </a:p>
          <a:p>
            <a:pPr algn="ctr"/>
            <a:endParaRPr lang="en-US" sz="2800" dirty="0" smtClean="0"/>
          </a:p>
          <a:p>
            <a:pPr algn="ctr"/>
            <a:endParaRPr lang="en-US" sz="2800" dirty="0"/>
          </a:p>
          <a:p>
            <a:pPr algn="ctr"/>
            <a:r>
              <a:rPr lang="en-US" sz="2800" dirty="0" smtClean="0"/>
              <a:t>Public Outreach Site </a:t>
            </a:r>
          </a:p>
          <a:p>
            <a:pPr algn="ctr"/>
            <a:endParaRPr lang="en-US" sz="2800" dirty="0" smtClean="0"/>
          </a:p>
          <a:p>
            <a:pPr algn="ctr"/>
            <a:endParaRPr lang="en-US" sz="2800" dirty="0"/>
          </a:p>
          <a:p>
            <a:pPr algn="ctr"/>
            <a:r>
              <a:rPr lang="en-US" sz="2800" dirty="0" smtClean="0"/>
              <a:t>Smart Phone </a:t>
            </a:r>
          </a:p>
          <a:p>
            <a:pPr algn="ctr"/>
            <a:endParaRPr lang="en-US" sz="2800" dirty="0" smtClean="0"/>
          </a:p>
          <a:p>
            <a:pPr algn="ctr"/>
            <a:endParaRPr lang="en-US" sz="2800" dirty="0"/>
          </a:p>
          <a:p>
            <a:pPr algn="ctr"/>
            <a:r>
              <a:rPr lang="en-US" sz="2800" dirty="0" smtClean="0"/>
              <a:t>“Contribute Now” button</a:t>
            </a:r>
          </a:p>
          <a:p>
            <a:endParaRPr lang="en-US" sz="2800" dirty="0"/>
          </a:p>
          <a:p>
            <a:endParaRPr lang="en-US" dirty="0"/>
          </a:p>
        </p:txBody>
      </p:sp>
    </p:spTree>
    <p:extLst>
      <p:ext uri="{BB962C8B-B14F-4D97-AF65-F5344CB8AC3E}">
        <p14:creationId xmlns:p14="http://schemas.microsoft.com/office/powerpoint/2010/main" val="14299812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143000"/>
            <a:ext cx="6934200" cy="4093428"/>
          </a:xfrm>
          <a:prstGeom prst="rect">
            <a:avLst/>
          </a:prstGeom>
          <a:noFill/>
        </p:spPr>
        <p:txBody>
          <a:bodyPr wrap="square" rtlCol="0">
            <a:spAutoFit/>
          </a:bodyPr>
          <a:lstStyle/>
          <a:p>
            <a:r>
              <a:rPr lang="en-US" sz="8000" dirty="0" smtClean="0"/>
              <a:t>What can I do?</a:t>
            </a:r>
          </a:p>
          <a:p>
            <a:endParaRPr lang="en-US" sz="8000" dirty="0" smtClean="0"/>
          </a:p>
          <a:p>
            <a:pPr algn="ctr"/>
            <a:r>
              <a:rPr lang="en-US" sz="2000" dirty="0" smtClean="0"/>
              <a:t>Johnathan WSO worker</a:t>
            </a:r>
          </a:p>
          <a:p>
            <a:endParaRPr lang="en-US" sz="8000" dirty="0"/>
          </a:p>
        </p:txBody>
      </p:sp>
    </p:spTree>
    <p:extLst>
      <p:ext uri="{BB962C8B-B14F-4D97-AF65-F5344CB8AC3E}">
        <p14:creationId xmlns:p14="http://schemas.microsoft.com/office/powerpoint/2010/main" val="2053077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838200"/>
            <a:ext cx="5412700" cy="6186309"/>
          </a:xfrm>
          <a:prstGeom prst="rect">
            <a:avLst/>
          </a:prstGeom>
          <a:noFill/>
        </p:spPr>
        <p:txBody>
          <a:bodyPr wrap="none" rtlCol="0">
            <a:spAutoFit/>
          </a:bodyPr>
          <a:lstStyle/>
          <a:p>
            <a:pPr algn="ctr"/>
            <a:r>
              <a:rPr lang="en-US" b="1" dirty="0" smtClean="0"/>
              <a:t>Sharing Area Highlights Topics   </a:t>
            </a:r>
          </a:p>
          <a:p>
            <a:r>
              <a:rPr lang="en-US" b="1" dirty="0" smtClean="0"/>
              <a:t>Round  1 Topic:</a:t>
            </a:r>
            <a:endParaRPr lang="en-US" b="1" dirty="0"/>
          </a:p>
          <a:p>
            <a:r>
              <a:rPr lang="en-US" dirty="0" smtClean="0"/>
              <a:t>How to encourage Area Participation:</a:t>
            </a:r>
          </a:p>
          <a:p>
            <a:r>
              <a:rPr lang="en-US" dirty="0" smtClean="0"/>
              <a:t>   Filling positions</a:t>
            </a:r>
          </a:p>
          <a:p>
            <a:r>
              <a:rPr lang="en-US" dirty="0" smtClean="0"/>
              <a:t>   Inactive groups</a:t>
            </a:r>
          </a:p>
          <a:p>
            <a:r>
              <a:rPr lang="en-US" dirty="0" smtClean="0"/>
              <a:t>   Members in remote areas    </a:t>
            </a:r>
          </a:p>
          <a:p>
            <a:endParaRPr lang="en-US" b="1" dirty="0"/>
          </a:p>
          <a:p>
            <a:r>
              <a:rPr lang="en-US" b="1" dirty="0" smtClean="0"/>
              <a:t>Round 2 Topic</a:t>
            </a:r>
            <a:r>
              <a:rPr lang="en-US" dirty="0" smtClean="0"/>
              <a:t>:</a:t>
            </a:r>
          </a:p>
          <a:p>
            <a:r>
              <a:rPr lang="en-US" dirty="0"/>
              <a:t> </a:t>
            </a:r>
            <a:r>
              <a:rPr lang="en-US" dirty="0" smtClean="0"/>
              <a:t>How can the Area help strengthen Sponsorship”</a:t>
            </a:r>
          </a:p>
          <a:p>
            <a:r>
              <a:rPr lang="en-US" dirty="0"/>
              <a:t> </a:t>
            </a:r>
            <a:r>
              <a:rPr lang="en-US" dirty="0" smtClean="0"/>
              <a:t>    key to retaining newcomers</a:t>
            </a:r>
          </a:p>
          <a:p>
            <a:r>
              <a:rPr lang="en-US" dirty="0"/>
              <a:t> </a:t>
            </a:r>
            <a:r>
              <a:rPr lang="en-US" dirty="0" smtClean="0"/>
              <a:t>    how to be an effective sponsor who has grasp of our </a:t>
            </a:r>
          </a:p>
          <a:p>
            <a:r>
              <a:rPr lang="en-US" dirty="0"/>
              <a:t> </a:t>
            </a:r>
            <a:r>
              <a:rPr lang="en-US" dirty="0" smtClean="0"/>
              <a:t>    encourage newcomers to get sponsor</a:t>
            </a:r>
          </a:p>
          <a:p>
            <a:endParaRPr lang="en-US" dirty="0"/>
          </a:p>
          <a:p>
            <a:r>
              <a:rPr lang="en-US" b="1" dirty="0" smtClean="0"/>
              <a:t>Round 3 Topic:</a:t>
            </a:r>
          </a:p>
          <a:p>
            <a:r>
              <a:rPr lang="en-US" dirty="0"/>
              <a:t> </a:t>
            </a:r>
            <a:r>
              <a:rPr lang="en-US" dirty="0" smtClean="0"/>
              <a:t>Alateen</a:t>
            </a:r>
          </a:p>
          <a:p>
            <a:r>
              <a:rPr lang="en-US" dirty="0"/>
              <a:t> </a:t>
            </a:r>
            <a:r>
              <a:rPr lang="en-US" dirty="0" smtClean="0"/>
              <a:t>  what is working</a:t>
            </a:r>
          </a:p>
          <a:p>
            <a:r>
              <a:rPr lang="en-US" dirty="0"/>
              <a:t> </a:t>
            </a:r>
            <a:r>
              <a:rPr lang="en-US" dirty="0" smtClean="0"/>
              <a:t>  young Alateen meetings</a:t>
            </a:r>
          </a:p>
          <a:p>
            <a:r>
              <a:rPr lang="en-US" dirty="0"/>
              <a:t> </a:t>
            </a:r>
            <a:r>
              <a:rPr lang="en-US" dirty="0" smtClean="0"/>
              <a:t>  promoting Alateen instead of attracting</a:t>
            </a:r>
          </a:p>
          <a:p>
            <a:r>
              <a:rPr lang="en-US" dirty="0"/>
              <a:t> </a:t>
            </a:r>
            <a:r>
              <a:rPr lang="en-US" dirty="0" smtClean="0"/>
              <a:t>  help Alateen be self-supporting</a:t>
            </a:r>
          </a:p>
          <a:p>
            <a:endParaRPr lang="en-US" b="1" dirty="0"/>
          </a:p>
          <a:p>
            <a:r>
              <a:rPr lang="en-US" b="1" dirty="0" smtClean="0"/>
              <a:t>Round 4 Topic</a:t>
            </a:r>
          </a:p>
          <a:p>
            <a:r>
              <a:rPr lang="en-US" dirty="0"/>
              <a:t> </a:t>
            </a:r>
            <a:r>
              <a:rPr lang="en-US" dirty="0" smtClean="0"/>
              <a:t> Delegate report</a:t>
            </a:r>
            <a:endParaRPr lang="en-US" dirty="0"/>
          </a:p>
        </p:txBody>
      </p:sp>
    </p:spTree>
    <p:extLst>
      <p:ext uri="{BB962C8B-B14F-4D97-AF65-F5344CB8AC3E}">
        <p14:creationId xmlns:p14="http://schemas.microsoft.com/office/powerpoint/2010/main" val="816698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229600" cy="6186309"/>
          </a:xfrm>
          <a:prstGeom prst="rect">
            <a:avLst/>
          </a:prstGeom>
          <a:noFill/>
        </p:spPr>
        <p:txBody>
          <a:bodyPr wrap="square" rtlCol="0">
            <a:spAutoFit/>
          </a:bodyPr>
          <a:lstStyle/>
          <a:p>
            <a:pPr algn="ctr"/>
            <a:r>
              <a:rPr lang="en-US" b="1" dirty="0" smtClean="0"/>
              <a:t>         WSC Agenda Thought Force                                                                             </a:t>
            </a:r>
          </a:p>
          <a:p>
            <a:r>
              <a:rPr lang="en-US" dirty="0" smtClean="0"/>
              <a:t>  </a:t>
            </a:r>
          </a:p>
          <a:p>
            <a:r>
              <a:rPr lang="en-US" dirty="0" smtClean="0"/>
              <a:t>At 2016 WSC, a request brought by  Delegates who ask for Thought Force to consider</a:t>
            </a:r>
          </a:p>
          <a:p>
            <a:r>
              <a:rPr lang="en-US" dirty="0" smtClean="0"/>
              <a:t>Ways in which Delegates can be more active  and directly involved </a:t>
            </a:r>
            <a:r>
              <a:rPr lang="en-US" dirty="0"/>
              <a:t> </a:t>
            </a:r>
            <a:r>
              <a:rPr lang="en-US" dirty="0" smtClean="0"/>
              <a:t>developing</a:t>
            </a:r>
          </a:p>
          <a:p>
            <a:r>
              <a:rPr lang="en-US" dirty="0" smtClean="0"/>
              <a:t>Conference agenda.</a:t>
            </a:r>
            <a:endParaRPr lang="en-US" dirty="0"/>
          </a:p>
          <a:p>
            <a:r>
              <a:rPr lang="en-US" b="1" dirty="0" smtClean="0"/>
              <a:t>History over years</a:t>
            </a:r>
          </a:p>
          <a:p>
            <a:r>
              <a:rPr lang="en-US" dirty="0"/>
              <a:t> </a:t>
            </a:r>
            <a:r>
              <a:rPr lang="en-US" dirty="0" smtClean="0"/>
              <a:t>   Agenda committee, Admissions committee, CLT</a:t>
            </a:r>
          </a:p>
          <a:p>
            <a:r>
              <a:rPr lang="en-US" dirty="0"/>
              <a:t> </a:t>
            </a:r>
            <a:r>
              <a:rPr lang="en-US" dirty="0" smtClean="0"/>
              <a:t>  2000’s   Delegates no longer directly participated in agenda; Delegate on thought &amp; </a:t>
            </a:r>
          </a:p>
          <a:p>
            <a:r>
              <a:rPr lang="en-US" dirty="0"/>
              <a:t> </a:t>
            </a:r>
            <a:r>
              <a:rPr lang="en-US" dirty="0" smtClean="0"/>
              <a:t>                 task forces participation</a:t>
            </a:r>
          </a:p>
          <a:p>
            <a:endParaRPr lang="en-US" dirty="0" smtClean="0"/>
          </a:p>
          <a:p>
            <a:r>
              <a:rPr lang="en-US" dirty="0" smtClean="0"/>
              <a:t>Opportunities for Delegates input in place 2016:</a:t>
            </a:r>
            <a:endParaRPr lang="en-US" dirty="0"/>
          </a:p>
          <a:p>
            <a:pPr marL="285750" indent="-285750">
              <a:buFont typeface="Arial" panose="020B0604020202020204" pitchFamily="34" charset="0"/>
              <a:buChar char="•"/>
            </a:pPr>
            <a:r>
              <a:rPr lang="en-US" dirty="0" smtClean="0"/>
              <a:t>         Chosen Agenda Items</a:t>
            </a:r>
          </a:p>
          <a:p>
            <a:pPr marL="285750" indent="-285750">
              <a:buFont typeface="Arial" panose="020B0604020202020204" pitchFamily="34" charset="0"/>
              <a:buChar char="•"/>
            </a:pPr>
            <a:r>
              <a:rPr lang="en-US" dirty="0"/>
              <a:t> </a:t>
            </a:r>
            <a:r>
              <a:rPr lang="en-US" dirty="0" smtClean="0"/>
              <a:t>        Board of Trustee calls</a:t>
            </a:r>
          </a:p>
          <a:p>
            <a:pPr marL="285750" indent="-285750">
              <a:buFont typeface="Arial" panose="020B0604020202020204" pitchFamily="34" charset="0"/>
              <a:buChar char="•"/>
            </a:pPr>
            <a:r>
              <a:rPr lang="en-US" dirty="0"/>
              <a:t> </a:t>
            </a:r>
            <a:r>
              <a:rPr lang="en-US" dirty="0" smtClean="0"/>
              <a:t>        Participation in committees, task and thought forces</a:t>
            </a:r>
          </a:p>
          <a:p>
            <a:pPr marL="285750" indent="-285750">
              <a:buFont typeface="Arial" panose="020B0604020202020204" pitchFamily="34" charset="0"/>
              <a:buChar char="•"/>
            </a:pPr>
            <a:r>
              <a:rPr lang="en-US" dirty="0"/>
              <a:t> </a:t>
            </a:r>
            <a:r>
              <a:rPr lang="en-US" dirty="0" smtClean="0"/>
              <a:t>        WSC evaluations</a:t>
            </a:r>
          </a:p>
          <a:p>
            <a:pPr marL="285750" indent="-285750">
              <a:buFont typeface="Arial" panose="020B0604020202020204" pitchFamily="34" charset="0"/>
              <a:buChar char="•"/>
            </a:pPr>
            <a:r>
              <a:rPr lang="en-US" dirty="0"/>
              <a:t> </a:t>
            </a:r>
            <a:r>
              <a:rPr lang="en-US" dirty="0" smtClean="0"/>
              <a:t>        Floor motions</a:t>
            </a:r>
          </a:p>
          <a:p>
            <a:pPr marL="285750" indent="-285750">
              <a:buFont typeface="Arial" panose="020B0604020202020204" pitchFamily="34" charset="0"/>
              <a:buChar char="•"/>
            </a:pPr>
            <a:r>
              <a:rPr lang="en-US" dirty="0"/>
              <a:t> </a:t>
            </a:r>
            <a:r>
              <a:rPr lang="en-US" dirty="0" smtClean="0"/>
              <a:t>        Voting for theme and speakers</a:t>
            </a:r>
            <a:endParaRPr lang="en-US" dirty="0"/>
          </a:p>
          <a:p>
            <a:pPr marL="285750" indent="-285750">
              <a:buFont typeface="Arial" panose="020B0604020202020204" pitchFamily="34" charset="0"/>
              <a:buChar char="•"/>
            </a:pPr>
            <a:r>
              <a:rPr lang="en-US" dirty="0" smtClean="0"/>
              <a:t>         AFG connects</a:t>
            </a:r>
          </a:p>
          <a:p>
            <a:pPr marL="285750" indent="-285750">
              <a:buFont typeface="Arial" panose="020B0604020202020204" pitchFamily="34" charset="0"/>
              <a:buChar char="•"/>
            </a:pPr>
            <a:r>
              <a:rPr lang="en-US" dirty="0"/>
              <a:t> </a:t>
            </a:r>
            <a:r>
              <a:rPr lang="en-US" dirty="0" smtClean="0"/>
              <a:t>        Literature committee, Policy committee or Outreach committee</a:t>
            </a:r>
          </a:p>
          <a:p>
            <a:pPr marL="285750" indent="-285750">
              <a:buFont typeface="Arial" panose="020B0604020202020204" pitchFamily="34" charset="0"/>
              <a:buChar char="•"/>
            </a:pPr>
            <a:endParaRPr lang="en-US" dirty="0"/>
          </a:p>
          <a:p>
            <a:r>
              <a:rPr lang="en-US" dirty="0" smtClean="0"/>
              <a:t>Delegates survey</a:t>
            </a:r>
          </a:p>
          <a:p>
            <a:r>
              <a:rPr lang="en-US" dirty="0" smtClean="0"/>
              <a:t>No task force</a:t>
            </a:r>
            <a:endParaRPr lang="en-US" dirty="0"/>
          </a:p>
        </p:txBody>
      </p:sp>
    </p:spTree>
    <p:extLst>
      <p:ext uri="{BB962C8B-B14F-4D97-AF65-F5344CB8AC3E}">
        <p14:creationId xmlns:p14="http://schemas.microsoft.com/office/powerpoint/2010/main" val="3335429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International Representatives</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721" y="273050"/>
            <a:ext cx="4386407" cy="5853113"/>
          </a:xfrm>
        </p:spPr>
      </p:pic>
      <p:sp>
        <p:nvSpPr>
          <p:cNvPr id="4" name="Text Placeholder 3"/>
          <p:cNvSpPr>
            <a:spLocks noGrp="1"/>
          </p:cNvSpPr>
          <p:nvPr>
            <p:ph type="body" sz="half" idx="2"/>
          </p:nvPr>
        </p:nvSpPr>
        <p:spPr/>
        <p:txBody>
          <a:bodyPr/>
          <a:lstStyle/>
          <a:p>
            <a:r>
              <a:rPr lang="en-US" sz="2000" b="1" dirty="0" smtClean="0"/>
              <a:t>New Zealand</a:t>
            </a:r>
          </a:p>
          <a:p>
            <a:r>
              <a:rPr lang="en-US" sz="2000" dirty="0" smtClean="0"/>
              <a:t>Arnold </a:t>
            </a:r>
            <a:r>
              <a:rPr lang="en-US" sz="2000" dirty="0" smtClean="0"/>
              <a:t>H</a:t>
            </a:r>
            <a:endParaRPr lang="en-US" sz="2000" dirty="0" smtClean="0"/>
          </a:p>
          <a:p>
            <a:endParaRPr lang="en-US" sz="2000" dirty="0"/>
          </a:p>
          <a:p>
            <a:r>
              <a:rPr lang="en-US" sz="2000" b="1" dirty="0" smtClean="0"/>
              <a:t>UK &amp; Eire</a:t>
            </a:r>
          </a:p>
          <a:p>
            <a:r>
              <a:rPr lang="en-US" sz="2000" dirty="0" smtClean="0"/>
              <a:t>Kim </a:t>
            </a:r>
            <a:r>
              <a:rPr lang="en-US" sz="2000" dirty="0" smtClean="0"/>
              <a:t>A</a:t>
            </a:r>
            <a:endParaRPr lang="en-US" sz="2000" dirty="0" smtClean="0"/>
          </a:p>
          <a:p>
            <a:endParaRPr lang="en-US" sz="2000" dirty="0"/>
          </a:p>
          <a:p>
            <a:r>
              <a:rPr lang="en-US" sz="2000" b="1" dirty="0" smtClean="0"/>
              <a:t>Mexico</a:t>
            </a:r>
          </a:p>
          <a:p>
            <a:r>
              <a:rPr lang="en-US" sz="2000" dirty="0" smtClean="0"/>
              <a:t>Maria de Jesus Oliva </a:t>
            </a:r>
            <a:r>
              <a:rPr lang="en-US" sz="2000" dirty="0" smtClean="0"/>
              <a:t>M</a:t>
            </a:r>
            <a:endParaRPr lang="en-US" sz="2000" dirty="0" smtClean="0"/>
          </a:p>
          <a:p>
            <a:endParaRPr lang="en-US" sz="2000" dirty="0"/>
          </a:p>
          <a:p>
            <a:endParaRPr lang="en-US" sz="2000" dirty="0"/>
          </a:p>
        </p:txBody>
      </p:sp>
    </p:spTree>
    <p:extLst>
      <p:ext uri="{BB962C8B-B14F-4D97-AF65-F5344CB8AC3E}">
        <p14:creationId xmlns:p14="http://schemas.microsoft.com/office/powerpoint/2010/main" val="1591183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oAutofit/>
          </a:bodyPr>
          <a:lstStyle/>
          <a:p>
            <a:pPr algn="ctr"/>
            <a:r>
              <a:rPr lang="en-US" sz="3200" dirty="0" smtClean="0"/>
              <a:t>Al-Anon</a:t>
            </a:r>
            <a:br>
              <a:rPr lang="en-US" sz="3200" dirty="0" smtClean="0"/>
            </a:br>
            <a:r>
              <a:rPr lang="en-US" sz="3200" dirty="0"/>
              <a:t/>
            </a:r>
            <a:br>
              <a:rPr lang="en-US" sz="3200" dirty="0"/>
            </a:br>
            <a:r>
              <a:rPr lang="en-US" sz="3200" dirty="0" smtClean="0"/>
              <a:t>International</a:t>
            </a:r>
            <a:endParaRPr lang="en-US" sz="3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381000"/>
            <a:ext cx="5111750" cy="6324600"/>
          </a:xfrm>
        </p:spPr>
      </p:pic>
      <p:sp>
        <p:nvSpPr>
          <p:cNvPr id="4" name="Text Placeholder 3"/>
          <p:cNvSpPr>
            <a:spLocks noGrp="1"/>
          </p:cNvSpPr>
          <p:nvPr>
            <p:ph type="body" sz="half" idx="2"/>
          </p:nvPr>
        </p:nvSpPr>
        <p:spPr/>
        <p:txBody>
          <a:bodyPr>
            <a:normAutofit/>
          </a:bodyPr>
          <a:lstStyle/>
          <a:p>
            <a:endParaRPr lang="en-US" dirty="0" smtClean="0"/>
          </a:p>
          <a:p>
            <a:endParaRPr lang="en-US" dirty="0"/>
          </a:p>
          <a:p>
            <a:endParaRPr lang="en-US" dirty="0" smtClean="0"/>
          </a:p>
          <a:p>
            <a:endParaRPr lang="en-US" dirty="0"/>
          </a:p>
          <a:p>
            <a:pPr algn="ctr"/>
            <a:r>
              <a:rPr lang="en-US" sz="5400" dirty="0" smtClean="0"/>
              <a:t>36 GSO around the world</a:t>
            </a:r>
            <a:endParaRPr lang="en-US" sz="5400" dirty="0"/>
          </a:p>
        </p:txBody>
      </p:sp>
    </p:spTree>
    <p:extLst>
      <p:ext uri="{BB962C8B-B14F-4D97-AF65-F5344CB8AC3E}">
        <p14:creationId xmlns:p14="http://schemas.microsoft.com/office/powerpoint/2010/main" val="9365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3172</Words>
  <Application>Microsoft Macintosh PowerPoint</Application>
  <PresentationFormat>On-screen Show (4:3)</PresentationFormat>
  <Paragraphs>667</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 Representatives</vt:lpstr>
      <vt:lpstr>Al-Anon  International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AFA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dc:creator>
  <cp:lastModifiedBy>Kimberly Hammer</cp:lastModifiedBy>
  <cp:revision>115</cp:revision>
  <cp:lastPrinted>2017-06-26T02:35:45Z</cp:lastPrinted>
  <dcterms:created xsi:type="dcterms:W3CDTF">2017-05-05T00:26:29Z</dcterms:created>
  <dcterms:modified xsi:type="dcterms:W3CDTF">2017-07-10T13:01:11Z</dcterms:modified>
</cp:coreProperties>
</file>