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0" r:id="rId3"/>
    <p:sldId id="258" r:id="rId4"/>
    <p:sldId id="264" r:id="rId5"/>
    <p:sldId id="265" r:id="rId6"/>
    <p:sldId id="268" r:id="rId7"/>
    <p:sldId id="266" r:id="rId8"/>
    <p:sldId id="257" r:id="rId9"/>
    <p:sldId id="267" r:id="rId10"/>
    <p:sldId id="269" r:id="rId11"/>
    <p:sldId id="263" r:id="rId12"/>
    <p:sldId id="270" r:id="rId13"/>
    <p:sldId id="26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72" d="100"/>
          <a:sy n="72" d="100"/>
        </p:scale>
        <p:origin x="53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8856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454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5663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4565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166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329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981632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1258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161803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828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1532102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0333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2514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9696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100290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10/1/2021</a:t>
            </a:fld>
            <a:endParaRPr lang="en-US" dirty="0"/>
          </a:p>
        </p:txBody>
      </p:sp>
    </p:spTree>
    <p:extLst>
      <p:ext uri="{BB962C8B-B14F-4D97-AF65-F5344CB8AC3E}">
        <p14:creationId xmlns:p14="http://schemas.microsoft.com/office/powerpoint/2010/main" val="411375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173650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l-anon.org/pdf/At-LargeCommitteeResumeForm7-13.pdf" TargetMode="External"/><Relationship Id="rId2" Type="http://schemas.openxmlformats.org/officeDocument/2006/relationships/hyperlink" Target="mailto:cthomas@al-anon.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thelearnersway.net/ideas/2016/10/23/questions-at-the-heart-of-learning"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9EB9E-1572-4E23-8CDF-228DEC9A73BE}"/>
              </a:ext>
            </a:extLst>
          </p:cNvPr>
          <p:cNvSpPr>
            <a:spLocks noGrp="1"/>
          </p:cNvSpPr>
          <p:nvPr>
            <p:ph type="ctrTitle"/>
          </p:nvPr>
        </p:nvSpPr>
        <p:spPr>
          <a:xfrm>
            <a:off x="1274203" y="2734851"/>
            <a:ext cx="8288032" cy="1096316"/>
          </a:xfrm>
        </p:spPr>
        <p:txBody>
          <a:bodyPr>
            <a:normAutofit/>
          </a:bodyPr>
          <a:lstStyle/>
          <a:p>
            <a:pPr algn="ctr">
              <a:lnSpc>
                <a:spcPct val="90000"/>
              </a:lnSpc>
            </a:pPr>
            <a:r>
              <a:rPr lang="en-US" sz="3700" dirty="0"/>
              <a:t>INDIANA AREA 17 DELEGATE REPORT</a:t>
            </a:r>
          </a:p>
        </p:txBody>
      </p:sp>
      <p:sp>
        <p:nvSpPr>
          <p:cNvPr id="3" name="Subtitle 2">
            <a:extLst>
              <a:ext uri="{FF2B5EF4-FFF2-40B4-BE49-F238E27FC236}">
                <a16:creationId xmlns:a16="http://schemas.microsoft.com/office/drawing/2014/main" id="{CAB3C206-1547-4422-AA25-6CBE6B5ED683}"/>
              </a:ext>
            </a:extLst>
          </p:cNvPr>
          <p:cNvSpPr>
            <a:spLocks noGrp="1"/>
          </p:cNvSpPr>
          <p:nvPr>
            <p:ph type="subTitle" idx="1"/>
          </p:nvPr>
        </p:nvSpPr>
        <p:spPr>
          <a:xfrm>
            <a:off x="1274203" y="4335323"/>
            <a:ext cx="8288032" cy="469122"/>
          </a:xfrm>
        </p:spPr>
        <p:txBody>
          <a:bodyPr>
            <a:normAutofit fontScale="25000" lnSpcReduction="20000"/>
          </a:bodyPr>
          <a:lstStyle/>
          <a:p>
            <a:pPr algn="ctr">
              <a:lnSpc>
                <a:spcPct val="90000"/>
              </a:lnSpc>
            </a:pPr>
            <a:endParaRPr lang="en-US" sz="500" dirty="0"/>
          </a:p>
          <a:p>
            <a:pPr algn="ctr">
              <a:lnSpc>
                <a:spcPct val="90000"/>
              </a:lnSpc>
            </a:pPr>
            <a:r>
              <a:rPr lang="en-US" sz="8000" dirty="0"/>
              <a:t>Maureen Hughes Panel 61 </a:t>
            </a:r>
          </a:p>
          <a:p>
            <a:pPr algn="ctr">
              <a:lnSpc>
                <a:spcPct val="90000"/>
              </a:lnSpc>
            </a:pPr>
            <a:r>
              <a:rPr lang="en-US" sz="8000" dirty="0"/>
              <a:t>“The Legacies Live On!”</a:t>
            </a:r>
          </a:p>
          <a:p>
            <a:pPr algn="ctr">
              <a:lnSpc>
                <a:spcPct val="90000"/>
              </a:lnSpc>
            </a:pPr>
            <a:r>
              <a:rPr lang="en-US" sz="8000" dirty="0"/>
              <a:t>June 5, 2021</a:t>
            </a:r>
          </a:p>
        </p:txBody>
      </p:sp>
      <p:pic>
        <p:nvPicPr>
          <p:cNvPr id="4" name="Picture 3">
            <a:extLst>
              <a:ext uri="{FF2B5EF4-FFF2-40B4-BE49-F238E27FC236}">
                <a16:creationId xmlns:a16="http://schemas.microsoft.com/office/drawing/2014/main" id="{6241528B-4D5A-4E24-AB3E-9AB668C5A277}"/>
              </a:ext>
            </a:extLst>
          </p:cNvPr>
          <p:cNvPicPr>
            <a:picLocks noChangeAspect="1"/>
          </p:cNvPicPr>
          <p:nvPr/>
        </p:nvPicPr>
        <p:blipFill>
          <a:blip r:embed="rId2"/>
          <a:stretch>
            <a:fillRect/>
          </a:stretch>
        </p:blipFill>
        <p:spPr>
          <a:xfrm>
            <a:off x="1274203" y="738849"/>
            <a:ext cx="8288033" cy="1491846"/>
          </a:xfrm>
          <a:prstGeom prst="rect">
            <a:avLst/>
          </a:prstGeom>
        </p:spPr>
      </p:pic>
    </p:spTree>
    <p:extLst>
      <p:ext uri="{BB962C8B-B14F-4D97-AF65-F5344CB8AC3E}">
        <p14:creationId xmlns:p14="http://schemas.microsoft.com/office/powerpoint/2010/main" val="2198634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5AFF4-CB3A-4DC3-938C-F1A330D04E95}"/>
              </a:ext>
            </a:extLst>
          </p:cNvPr>
          <p:cNvSpPr>
            <a:spLocks noGrp="1"/>
          </p:cNvSpPr>
          <p:nvPr>
            <p:ph type="title"/>
          </p:nvPr>
        </p:nvSpPr>
        <p:spPr/>
        <p:txBody>
          <a:bodyPr/>
          <a:lstStyle/>
          <a:p>
            <a:r>
              <a:rPr lang="en-US" dirty="0"/>
              <a:t>July 2021</a:t>
            </a:r>
            <a:br>
              <a:rPr lang="en-US" dirty="0"/>
            </a:br>
            <a:r>
              <a:rPr lang="en-US" dirty="0"/>
              <a:t>WSO Policy Committee </a:t>
            </a:r>
          </a:p>
        </p:txBody>
      </p:sp>
      <p:sp>
        <p:nvSpPr>
          <p:cNvPr id="7" name="Content Placeholder 6">
            <a:extLst>
              <a:ext uri="{FF2B5EF4-FFF2-40B4-BE49-F238E27FC236}">
                <a16:creationId xmlns:a16="http://schemas.microsoft.com/office/drawing/2014/main" id="{1DA6B16E-9659-474E-87C0-3642B6F91E9A}"/>
              </a:ext>
            </a:extLst>
          </p:cNvPr>
          <p:cNvSpPr>
            <a:spLocks noGrp="1"/>
          </p:cNvSpPr>
          <p:nvPr>
            <p:ph idx="1"/>
          </p:nvPr>
        </p:nvSpPr>
        <p:spPr>
          <a:xfrm>
            <a:off x="304800" y="2160589"/>
            <a:ext cx="10885713" cy="3882402"/>
          </a:xfrm>
        </p:spPr>
        <p:txBody>
          <a:bodyPr>
            <a:normAutofit/>
          </a:bodyPr>
          <a:lstStyle/>
          <a:p>
            <a:pPr>
              <a:buFont typeface="Wingdings" panose="05000000000000000000" pitchFamily="2" charset="2"/>
              <a:buChar char="Ø"/>
            </a:pPr>
            <a:r>
              <a:rPr lang="en-US" sz="2000" dirty="0"/>
              <a:t>A new Task Force, Public Outreach in Relation to Social Media, brought an interesting discussion forward, reflecting on the term “local,” especially in this age of globalization. We look forward to this group bringing back additional thoughts, questions, and insights to the October Policy Committee for another thought-provoking conversation.</a:t>
            </a:r>
          </a:p>
          <a:p>
            <a:pPr marL="0" indent="0">
              <a:buNone/>
            </a:pPr>
            <a:r>
              <a:rPr lang="en-US" sz="2000" dirty="0"/>
              <a:t> </a:t>
            </a:r>
          </a:p>
          <a:p>
            <a:pPr>
              <a:buFont typeface="Wingdings" panose="05000000000000000000" pitchFamily="2" charset="2"/>
              <a:buChar char="Ø"/>
            </a:pPr>
            <a:r>
              <a:rPr lang="en-US" sz="2000" dirty="0"/>
              <a:t>Two other Policy Task Forces, Announcing Events and Local Services, have continued to meet and to offer updates to the Policy Committee. More detailed information will follow after the October Policy Committee Meeting. </a:t>
            </a:r>
          </a:p>
        </p:txBody>
      </p:sp>
    </p:spTree>
    <p:extLst>
      <p:ext uri="{BB962C8B-B14F-4D97-AF65-F5344CB8AC3E}">
        <p14:creationId xmlns:p14="http://schemas.microsoft.com/office/powerpoint/2010/main" val="154292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WSO News</a:t>
            </a:r>
          </a:p>
        </p:txBody>
      </p:sp>
      <p:sp>
        <p:nvSpPr>
          <p:cNvPr id="5" name="Content Placeholder 4"/>
          <p:cNvSpPr>
            <a:spLocks noGrp="1"/>
          </p:cNvSpPr>
          <p:nvPr>
            <p:ph idx="1"/>
          </p:nvPr>
        </p:nvSpPr>
        <p:spPr>
          <a:xfrm>
            <a:off x="544811" y="1270000"/>
            <a:ext cx="10785797" cy="3880773"/>
          </a:xfrm>
        </p:spPr>
        <p:txBody>
          <a:bodyPr>
            <a:normAutofit/>
          </a:bodyPr>
          <a:lstStyle/>
          <a:p>
            <a:r>
              <a:rPr lang="en-US" sz="2000" dirty="0"/>
              <a:t>Copy Editor Position:  Position based in Virginia Beach! </a:t>
            </a:r>
            <a:r>
              <a:rPr lang="en-US" sz="2000" b="0" i="0" dirty="0">
                <a:solidFill>
                  <a:srgbClr val="333333"/>
                </a:solidFill>
                <a:effectLst/>
                <a:latin typeface="Roboto" panose="02000000000000000000" pitchFamily="2" charset="0"/>
              </a:rPr>
              <a:t>This job is located at the Al-Anon Family Group Headquarters, Inc. World Service Office in Virginia Beach, VA. Remote employment will not be considered for this position. Spanish bi-lingual is a plus. Please contact Human Resources with any questions or to apply </a:t>
            </a:r>
            <a:r>
              <a:rPr lang="en-US" sz="2000" b="0" i="0" u="sng" dirty="0">
                <a:solidFill>
                  <a:srgbClr val="1155CC"/>
                </a:solidFill>
                <a:effectLst/>
                <a:latin typeface="Roboto" panose="02000000000000000000" pitchFamily="2" charset="0"/>
                <a:hlinkClick r:id="rId2"/>
              </a:rPr>
              <a:t>cthomas@al-anon.org</a:t>
            </a:r>
            <a:r>
              <a:rPr lang="en-US" sz="2000" b="0" i="0" dirty="0">
                <a:solidFill>
                  <a:srgbClr val="333333"/>
                </a:solidFill>
                <a:effectLst/>
                <a:latin typeface="Roboto" panose="02000000000000000000" pitchFamily="2" charset="0"/>
              </a:rPr>
              <a:t>.</a:t>
            </a:r>
          </a:p>
          <a:p>
            <a:r>
              <a:rPr lang="en-US" sz="2000" dirty="0">
                <a:solidFill>
                  <a:srgbClr val="333333"/>
                </a:solidFill>
                <a:latin typeface="Roboto" panose="02000000000000000000" pitchFamily="2" charset="0"/>
              </a:rPr>
              <a:t>WSO </a:t>
            </a:r>
            <a:r>
              <a:rPr lang="en-US" sz="2000" dirty="0" err="1">
                <a:solidFill>
                  <a:srgbClr val="333333"/>
                </a:solidFill>
                <a:latin typeface="Roboto" panose="02000000000000000000" pitchFamily="2" charset="0"/>
              </a:rPr>
              <a:t>Alateen</a:t>
            </a:r>
            <a:r>
              <a:rPr lang="en-US" sz="2000" dirty="0">
                <a:solidFill>
                  <a:srgbClr val="333333"/>
                </a:solidFill>
                <a:latin typeface="Roboto" panose="02000000000000000000" pitchFamily="2" charset="0"/>
              </a:rPr>
              <a:t> Literature Committee or Public Outreach Committee Volunteer Opportunity:  To serve as an At Large Committee members if they are 13 and have 1 year </a:t>
            </a:r>
            <a:r>
              <a:rPr lang="en-US" sz="2000" dirty="0" err="1">
                <a:solidFill>
                  <a:srgbClr val="333333"/>
                </a:solidFill>
                <a:latin typeface="Roboto" panose="02000000000000000000" pitchFamily="2" charset="0"/>
              </a:rPr>
              <a:t>Alateen</a:t>
            </a:r>
            <a:r>
              <a:rPr lang="en-US" sz="2000" dirty="0">
                <a:solidFill>
                  <a:srgbClr val="333333"/>
                </a:solidFill>
                <a:latin typeface="Roboto" panose="02000000000000000000" pitchFamily="2" charset="0"/>
              </a:rPr>
              <a:t> membership.  Resumes are being accepted through Friday October 29, 2021. </a:t>
            </a:r>
          </a:p>
          <a:p>
            <a:pPr marL="0" indent="0">
              <a:buNone/>
            </a:pPr>
            <a:r>
              <a:rPr lang="en-US" sz="2000" dirty="0">
                <a:solidFill>
                  <a:srgbClr val="333333"/>
                </a:solidFill>
                <a:latin typeface="Roboto" panose="02000000000000000000" pitchFamily="2" charset="0"/>
                <a:hlinkClick r:id="rId3"/>
              </a:rPr>
              <a:t>https://al-anon.org/pdf/At-LargeCommitteeResumeForm7-13.pdf</a:t>
            </a:r>
            <a:endParaRPr lang="en-US" sz="2000" dirty="0">
              <a:solidFill>
                <a:srgbClr val="333333"/>
              </a:solidFill>
              <a:latin typeface="Roboto" panose="02000000000000000000" pitchFamily="2" charset="0"/>
            </a:endParaRPr>
          </a:p>
          <a:p>
            <a:r>
              <a:rPr lang="en-US" sz="2000" dirty="0">
                <a:solidFill>
                  <a:srgbClr val="333333"/>
                </a:solidFill>
                <a:latin typeface="Roboto" panose="02000000000000000000" pitchFamily="2" charset="0"/>
              </a:rPr>
              <a:t> </a:t>
            </a:r>
            <a:endParaRPr lang="en-US" sz="2000" dirty="0"/>
          </a:p>
          <a:p>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Electronic Meeting Workgroups</a:t>
            </a:r>
          </a:p>
        </p:txBody>
      </p:sp>
      <p:sp>
        <p:nvSpPr>
          <p:cNvPr id="5" name="Content Placeholder 4"/>
          <p:cNvSpPr>
            <a:spLocks noGrp="1"/>
          </p:cNvSpPr>
          <p:nvPr>
            <p:ph idx="1"/>
          </p:nvPr>
        </p:nvSpPr>
        <p:spPr>
          <a:xfrm>
            <a:off x="544811" y="1270000"/>
            <a:ext cx="10785797" cy="5263322"/>
          </a:xfrm>
        </p:spPr>
        <p:txBody>
          <a:bodyPr>
            <a:normAutofit fontScale="77500" lnSpcReduction="20000"/>
          </a:bodyPr>
          <a:lstStyle/>
          <a:p>
            <a:pPr>
              <a:buFont typeface="Wingdings" panose="05000000000000000000" pitchFamily="2" charset="2"/>
              <a:buChar char="Ø"/>
            </a:pPr>
            <a:r>
              <a:rPr lang="en-US" sz="2400" dirty="0"/>
              <a:t>Geographic Areas have a year before the WSO can provide them the opportunity to begin registering groups which meet </a:t>
            </a:r>
            <a:r>
              <a:rPr lang="en-US" sz="2400" b="1" dirty="0"/>
              <a:t>only</a:t>
            </a:r>
            <a:r>
              <a:rPr lang="en-US" sz="2400" dirty="0"/>
              <a:t> electronically.</a:t>
            </a:r>
          </a:p>
          <a:p>
            <a:pPr>
              <a:buFont typeface="Wingdings" panose="05000000000000000000" pitchFamily="2" charset="2"/>
              <a:buChar char="Ø"/>
            </a:pPr>
            <a:r>
              <a:rPr lang="en-US" sz="2400" dirty="0"/>
              <a:t> Areas can take as much time as they need before deciding when and how to begin registering groups which meet electronically. </a:t>
            </a:r>
          </a:p>
          <a:p>
            <a:pPr>
              <a:buFont typeface="Wingdings" panose="05000000000000000000" pitchFamily="2" charset="2"/>
              <a:buChar char="Ø"/>
            </a:pPr>
            <a:r>
              <a:rPr lang="en-US" sz="2400" dirty="0"/>
              <a:t>April 2021 – March 2022: </a:t>
            </a:r>
          </a:p>
          <a:p>
            <a:pPr>
              <a:buFont typeface="Wingdings" panose="05000000000000000000" pitchFamily="2" charset="2"/>
              <a:buChar char="Ø"/>
            </a:pPr>
            <a:r>
              <a:rPr lang="en-US" sz="2400" dirty="0"/>
              <a:t>Areas discuss and decide whether and how they might accept groups which meet only electronically in their service structure—defining Area policies and procedures, if appropriate. </a:t>
            </a:r>
          </a:p>
          <a:p>
            <a:pPr>
              <a:buFont typeface="Wingdings" panose="05000000000000000000" pitchFamily="2" charset="2"/>
              <a:buChar char="Ø"/>
            </a:pPr>
            <a:r>
              <a:rPr lang="en-US" sz="2400" dirty="0"/>
              <a:t>WSO supports groups which meet only electronically in the non-panel Area to elect GRs, a temporary chairperson, and a Delegate. </a:t>
            </a:r>
          </a:p>
          <a:p>
            <a:pPr>
              <a:buFont typeface="Wingdings" panose="05000000000000000000" pitchFamily="2" charset="2"/>
              <a:buChar char="Ø"/>
            </a:pPr>
            <a:r>
              <a:rPr lang="en-US" sz="2400" dirty="0"/>
              <a:t>WSO makes changes to group forms, database systems, and the Online Group Records platform to enable geographic Areas to welcome these new groups and begin maintaining their group records. </a:t>
            </a:r>
          </a:p>
          <a:p>
            <a:pPr>
              <a:buFont typeface="Wingdings" panose="05000000000000000000" pitchFamily="2" charset="2"/>
              <a:buChar char="Ø"/>
            </a:pPr>
            <a:r>
              <a:rPr lang="en-US" sz="2400" dirty="0"/>
              <a:t>April 2022: WSC members consider admitting the new Area to the WSC (if the non-panel Area has completed its preparation process). </a:t>
            </a:r>
          </a:p>
          <a:p>
            <a:pPr>
              <a:buFont typeface="Wingdings" panose="05000000000000000000" pitchFamily="2" charset="2"/>
              <a:buChar char="Ø"/>
            </a:pPr>
            <a:r>
              <a:rPr lang="en-US" sz="2400" dirty="0"/>
              <a:t>May 2022: Groups intending to remain geographically local and having the desire to participate in the local service structure may petition a geographically based Area for admission, i.e., permission to move from one Area to another.</a:t>
            </a:r>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p:txBody>
      </p:sp>
    </p:spTree>
    <p:extLst>
      <p:ext uri="{BB962C8B-B14F-4D97-AF65-F5344CB8AC3E}">
        <p14:creationId xmlns:p14="http://schemas.microsoft.com/office/powerpoint/2010/main" val="4168414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descr="A picture containing text, clipart&#10;&#10;Description automatically generated">
            <a:extLst>
              <a:ext uri="{FF2B5EF4-FFF2-40B4-BE49-F238E27FC236}">
                <a16:creationId xmlns:a16="http://schemas.microsoft.com/office/drawing/2014/main" id="{D9C3D7C6-D6EA-40AA-BDA6-41E51B5D8A89}"/>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1033670" y="1401417"/>
            <a:ext cx="8000999" cy="3597966"/>
          </a:xfrm>
        </p:spPr>
      </p:pic>
    </p:spTree>
    <p:extLst>
      <p:ext uri="{BB962C8B-B14F-4D97-AF65-F5344CB8AC3E}">
        <p14:creationId xmlns:p14="http://schemas.microsoft.com/office/powerpoint/2010/main" val="2707089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897A711-803C-4320-B622-8A81A60B5BF1}"/>
              </a:ext>
            </a:extLst>
          </p:cNvPr>
          <p:cNvPicPr>
            <a:picLocks noChangeAspect="1"/>
          </p:cNvPicPr>
          <p:nvPr/>
        </p:nvPicPr>
        <p:blipFill>
          <a:blip r:embed="rId2"/>
          <a:stretch>
            <a:fillRect/>
          </a:stretch>
        </p:blipFill>
        <p:spPr>
          <a:xfrm>
            <a:off x="2612572" y="256280"/>
            <a:ext cx="5312228" cy="6345439"/>
          </a:xfrm>
          <a:prstGeom prst="rect">
            <a:avLst/>
          </a:prstGeom>
        </p:spPr>
      </p:pic>
    </p:spTree>
    <p:extLst>
      <p:ext uri="{BB962C8B-B14F-4D97-AF65-F5344CB8AC3E}">
        <p14:creationId xmlns:p14="http://schemas.microsoft.com/office/powerpoint/2010/main" val="126697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32D78C3-1CB7-49EF-B422-0DF44D90B99E}"/>
              </a:ext>
            </a:extLst>
          </p:cNvPr>
          <p:cNvSpPr>
            <a:spLocks noGrp="1"/>
          </p:cNvSpPr>
          <p:nvPr>
            <p:ph type="title"/>
          </p:nvPr>
        </p:nvSpPr>
        <p:spPr>
          <a:xfrm>
            <a:off x="319324" y="598924"/>
            <a:ext cx="4049475" cy="5224724"/>
          </a:xfrm>
        </p:spPr>
        <p:txBody>
          <a:bodyPr anchor="ctr">
            <a:normAutofit/>
          </a:bodyPr>
          <a:lstStyle/>
          <a:p>
            <a:r>
              <a:rPr lang="en-US" dirty="0"/>
              <a:t>World Service Conference</a:t>
            </a:r>
            <a:br>
              <a:rPr lang="en-US" dirty="0"/>
            </a:br>
            <a:r>
              <a:rPr lang="en-US" dirty="0"/>
              <a:t>April 12 – 16, 2021</a:t>
            </a:r>
          </a:p>
        </p:txBody>
      </p:sp>
      <p:sp>
        <p:nvSpPr>
          <p:cNvPr id="3" name="Content Placeholder 2">
            <a:extLst>
              <a:ext uri="{FF2B5EF4-FFF2-40B4-BE49-F238E27FC236}">
                <a16:creationId xmlns:a16="http://schemas.microsoft.com/office/drawing/2014/main" id="{DBF1D5A2-80A5-4524-959D-4360530A0998}"/>
              </a:ext>
            </a:extLst>
          </p:cNvPr>
          <p:cNvSpPr>
            <a:spLocks noGrp="1"/>
          </p:cNvSpPr>
          <p:nvPr>
            <p:ph idx="1"/>
          </p:nvPr>
        </p:nvSpPr>
        <p:spPr>
          <a:xfrm>
            <a:off x="4654295" y="816638"/>
            <a:ext cx="4619706" cy="5224724"/>
          </a:xfrm>
        </p:spPr>
        <p:txBody>
          <a:bodyPr anchor="ctr">
            <a:normAutofit/>
          </a:bodyPr>
          <a:lstStyle/>
          <a:p>
            <a:pPr marL="0" indent="0">
              <a:buNone/>
            </a:pPr>
            <a:r>
              <a:rPr lang="en-US" i="1"/>
              <a:t>Moving Forward with Unity, Courage, and Perseverance</a:t>
            </a:r>
          </a:p>
          <a:p>
            <a:pPr marL="0" indent="0">
              <a:buNone/>
            </a:pPr>
            <a:endParaRPr lang="en-US"/>
          </a:p>
          <a:p>
            <a:pPr marL="0" indent="0">
              <a:buNone/>
            </a:pPr>
            <a:r>
              <a:rPr lang="en-US" i="1" err="1"/>
              <a:t>Avancemos</a:t>
            </a:r>
            <a:r>
              <a:rPr lang="en-US" i="1"/>
              <a:t> con </a:t>
            </a:r>
            <a:r>
              <a:rPr lang="en-US" i="1" err="1"/>
              <a:t>unidad</a:t>
            </a:r>
            <a:r>
              <a:rPr lang="en-US" i="1"/>
              <a:t>, valor y </a:t>
            </a:r>
            <a:r>
              <a:rPr lang="en-US" i="1" err="1"/>
              <a:t>perseverancia</a:t>
            </a:r>
            <a:r>
              <a:rPr lang="en-US" i="1"/>
              <a:t> </a:t>
            </a:r>
          </a:p>
          <a:p>
            <a:pPr marL="0" indent="0">
              <a:buNone/>
            </a:pPr>
            <a:endParaRPr lang="en-US"/>
          </a:p>
          <a:p>
            <a:pPr marL="0" indent="0">
              <a:buNone/>
            </a:pPr>
            <a:r>
              <a:rPr lang="en-US" i="1"/>
              <a:t>Allons de </a:t>
            </a:r>
            <a:r>
              <a:rPr lang="en-US" i="1" err="1"/>
              <a:t>l'avant</a:t>
            </a:r>
            <a:r>
              <a:rPr lang="en-US" i="1"/>
              <a:t> avec </a:t>
            </a:r>
            <a:r>
              <a:rPr lang="en-US" i="1" err="1"/>
              <a:t>unité</a:t>
            </a:r>
            <a:r>
              <a:rPr lang="en-US" i="1"/>
              <a:t>, courage et </a:t>
            </a:r>
            <a:r>
              <a:rPr lang="en-US" i="1" err="1"/>
              <a:t>persévéra</a:t>
            </a:r>
            <a:r>
              <a:rPr lang="en-US" err="1"/>
              <a:t>nce</a:t>
            </a:r>
            <a:endParaRPr lang="en-US"/>
          </a:p>
          <a:p>
            <a:endParaRPr lang="en-US" dirty="0"/>
          </a:p>
        </p:txBody>
      </p:sp>
    </p:spTree>
    <p:extLst>
      <p:ext uri="{BB962C8B-B14F-4D97-AF65-F5344CB8AC3E}">
        <p14:creationId xmlns:p14="http://schemas.microsoft.com/office/powerpoint/2010/main" val="3977115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C018D87-E49D-4371-9CD0-2A1FDA94263F}"/>
              </a:ext>
            </a:extLst>
          </p:cNvPr>
          <p:cNvPicPr>
            <a:picLocks noGrp="1" noChangeAspect="1"/>
          </p:cNvPicPr>
          <p:nvPr>
            <p:ph idx="1"/>
          </p:nvPr>
        </p:nvPicPr>
        <p:blipFill>
          <a:blip r:embed="rId2"/>
          <a:stretch>
            <a:fillRect/>
          </a:stretch>
        </p:blipFill>
        <p:spPr>
          <a:xfrm>
            <a:off x="742122" y="583096"/>
            <a:ext cx="8521148" cy="5867400"/>
          </a:xfrm>
          <a:prstGeom prst="rect">
            <a:avLst/>
          </a:prstGeom>
        </p:spPr>
      </p:pic>
    </p:spTree>
    <p:extLst>
      <p:ext uri="{BB962C8B-B14F-4D97-AF65-F5344CB8AC3E}">
        <p14:creationId xmlns:p14="http://schemas.microsoft.com/office/powerpoint/2010/main" val="2251128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45827E6-0ACF-42CE-B5D4-A2E783919437}"/>
              </a:ext>
            </a:extLst>
          </p:cNvPr>
          <p:cNvPicPr>
            <a:picLocks noChangeAspect="1"/>
          </p:cNvPicPr>
          <p:nvPr/>
        </p:nvPicPr>
        <p:blipFill>
          <a:blip r:embed="rId2"/>
          <a:stretch>
            <a:fillRect/>
          </a:stretch>
        </p:blipFill>
        <p:spPr>
          <a:xfrm>
            <a:off x="1272415" y="715617"/>
            <a:ext cx="7400925" cy="5433392"/>
          </a:xfrm>
          <a:prstGeom prst="rect">
            <a:avLst/>
          </a:prstGeom>
        </p:spPr>
      </p:pic>
    </p:spTree>
    <p:extLst>
      <p:ext uri="{BB962C8B-B14F-4D97-AF65-F5344CB8AC3E}">
        <p14:creationId xmlns:p14="http://schemas.microsoft.com/office/powerpoint/2010/main" val="3717706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5AFF4-CB3A-4DC3-938C-F1A330D04E95}"/>
              </a:ext>
            </a:extLst>
          </p:cNvPr>
          <p:cNvSpPr>
            <a:spLocks noGrp="1"/>
          </p:cNvSpPr>
          <p:nvPr>
            <p:ph type="title"/>
          </p:nvPr>
        </p:nvSpPr>
        <p:spPr/>
        <p:txBody>
          <a:bodyPr/>
          <a:lstStyle/>
          <a:p>
            <a:r>
              <a:rPr lang="en-US" dirty="0"/>
              <a:t>July 2021</a:t>
            </a:r>
            <a:br>
              <a:rPr lang="en-US" dirty="0"/>
            </a:br>
            <a:r>
              <a:rPr lang="en-US" dirty="0"/>
              <a:t>Chairperson of the Board Letter</a:t>
            </a:r>
          </a:p>
        </p:txBody>
      </p:sp>
      <p:sp>
        <p:nvSpPr>
          <p:cNvPr id="7" name="Content Placeholder 6">
            <a:extLst>
              <a:ext uri="{FF2B5EF4-FFF2-40B4-BE49-F238E27FC236}">
                <a16:creationId xmlns:a16="http://schemas.microsoft.com/office/drawing/2014/main" id="{1DA6B16E-9659-474E-87C0-3642B6F91E9A}"/>
              </a:ext>
            </a:extLst>
          </p:cNvPr>
          <p:cNvSpPr>
            <a:spLocks noGrp="1"/>
          </p:cNvSpPr>
          <p:nvPr>
            <p:ph idx="1"/>
          </p:nvPr>
        </p:nvSpPr>
        <p:spPr>
          <a:xfrm>
            <a:off x="677333" y="2160589"/>
            <a:ext cx="9671353" cy="3880773"/>
          </a:xfrm>
        </p:spPr>
        <p:txBody>
          <a:bodyPr/>
          <a:lstStyle/>
          <a:p>
            <a:r>
              <a:rPr lang="en-US" sz="2400" dirty="0"/>
              <a:t>2022 World Service Conference will be in Tarrytown, New York!!!!</a:t>
            </a:r>
          </a:p>
          <a:p>
            <a:r>
              <a:rPr lang="en-US" sz="2400" dirty="0"/>
              <a:t>Theme:</a:t>
            </a:r>
          </a:p>
          <a:p>
            <a:endParaRPr lang="en-US" sz="2400" dirty="0"/>
          </a:p>
          <a:p>
            <a:endParaRPr lang="en-US" sz="2400" dirty="0"/>
          </a:p>
          <a:p>
            <a:endParaRPr lang="en-US" sz="2400" dirty="0"/>
          </a:p>
          <a:p>
            <a:endParaRPr lang="en-US" sz="2400" dirty="0"/>
          </a:p>
          <a:p>
            <a:endParaRPr lang="en-US" sz="2400" dirty="0"/>
          </a:p>
          <a:p>
            <a:pPr marL="0" indent="0">
              <a:buNone/>
            </a:pPr>
            <a:r>
              <a:rPr lang="en-US" dirty="0"/>
              <a:t>      </a:t>
            </a:r>
          </a:p>
        </p:txBody>
      </p:sp>
      <p:pic>
        <p:nvPicPr>
          <p:cNvPr id="9" name="Picture 8">
            <a:extLst>
              <a:ext uri="{FF2B5EF4-FFF2-40B4-BE49-F238E27FC236}">
                <a16:creationId xmlns:a16="http://schemas.microsoft.com/office/drawing/2014/main" id="{86ED9757-6541-4946-A97C-0BF55864B474}"/>
              </a:ext>
            </a:extLst>
          </p:cNvPr>
          <p:cNvPicPr>
            <a:picLocks noChangeAspect="1"/>
          </p:cNvPicPr>
          <p:nvPr/>
        </p:nvPicPr>
        <p:blipFill>
          <a:blip r:embed="rId2"/>
          <a:stretch>
            <a:fillRect/>
          </a:stretch>
        </p:blipFill>
        <p:spPr>
          <a:xfrm>
            <a:off x="2225523" y="3164803"/>
            <a:ext cx="6574971" cy="1872344"/>
          </a:xfrm>
          <a:prstGeom prst="rect">
            <a:avLst/>
          </a:prstGeom>
        </p:spPr>
      </p:pic>
    </p:spTree>
    <p:extLst>
      <p:ext uri="{BB962C8B-B14F-4D97-AF65-F5344CB8AC3E}">
        <p14:creationId xmlns:p14="http://schemas.microsoft.com/office/powerpoint/2010/main" val="2265129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5AFF4-CB3A-4DC3-938C-F1A330D04E95}"/>
              </a:ext>
            </a:extLst>
          </p:cNvPr>
          <p:cNvSpPr>
            <a:spLocks noGrp="1"/>
          </p:cNvSpPr>
          <p:nvPr>
            <p:ph type="title"/>
          </p:nvPr>
        </p:nvSpPr>
        <p:spPr/>
        <p:txBody>
          <a:bodyPr/>
          <a:lstStyle/>
          <a:p>
            <a:r>
              <a:rPr lang="en-US" dirty="0"/>
              <a:t>July 2021</a:t>
            </a:r>
            <a:br>
              <a:rPr lang="en-US" dirty="0"/>
            </a:br>
            <a:r>
              <a:rPr lang="en-US" dirty="0"/>
              <a:t>Chairperson of the Board Letter</a:t>
            </a:r>
          </a:p>
        </p:txBody>
      </p:sp>
      <p:sp>
        <p:nvSpPr>
          <p:cNvPr id="7" name="Content Placeholder 6">
            <a:extLst>
              <a:ext uri="{FF2B5EF4-FFF2-40B4-BE49-F238E27FC236}">
                <a16:creationId xmlns:a16="http://schemas.microsoft.com/office/drawing/2014/main" id="{1DA6B16E-9659-474E-87C0-3642B6F91E9A}"/>
              </a:ext>
            </a:extLst>
          </p:cNvPr>
          <p:cNvSpPr>
            <a:spLocks noGrp="1"/>
          </p:cNvSpPr>
          <p:nvPr>
            <p:ph idx="1"/>
          </p:nvPr>
        </p:nvSpPr>
        <p:spPr>
          <a:xfrm>
            <a:off x="304800" y="2160589"/>
            <a:ext cx="10885713" cy="3219794"/>
          </a:xfrm>
        </p:spPr>
        <p:txBody>
          <a:bodyPr>
            <a:normAutofit fontScale="25000" lnSpcReduction="20000"/>
          </a:bodyPr>
          <a:lstStyle/>
          <a:p>
            <a:r>
              <a:rPr lang="en-US" sz="9600" dirty="0"/>
              <a:t>WSO Finance Update:</a:t>
            </a:r>
          </a:p>
          <a:p>
            <a:pPr marL="0" indent="0">
              <a:buNone/>
            </a:pPr>
            <a:r>
              <a:rPr lang="en-US" sz="9600" dirty="0"/>
              <a:t>        ~ The revised 2021 Budget has been approved, with a $233,753 deficit.</a:t>
            </a:r>
          </a:p>
          <a:p>
            <a:pPr marL="0" indent="0">
              <a:buNone/>
            </a:pPr>
            <a:r>
              <a:rPr lang="en-US" sz="9600" dirty="0"/>
              <a:t>        ~ 2021Literature sales are above YTD Budget by $86,831.</a:t>
            </a:r>
          </a:p>
          <a:p>
            <a:pPr marL="0" indent="0">
              <a:buNone/>
            </a:pPr>
            <a:r>
              <a:rPr lang="en-US" sz="9600" dirty="0"/>
              <a:t>        ~ YTD WSO contributions are below Budget by $111,557.</a:t>
            </a:r>
          </a:p>
          <a:p>
            <a:pPr marL="0" indent="0">
              <a:buNone/>
            </a:pPr>
            <a:endParaRPr lang="en-US" sz="9600" dirty="0"/>
          </a:p>
          <a:p>
            <a:pPr>
              <a:buFont typeface="Wingdings" panose="05000000000000000000" pitchFamily="2" charset="2"/>
              <a:buChar char="Ø"/>
            </a:pPr>
            <a:endParaRPr lang="en-US" sz="9600" dirty="0"/>
          </a:p>
          <a:p>
            <a:pPr>
              <a:buFont typeface="Wingdings" panose="05000000000000000000" pitchFamily="2" charset="2"/>
              <a:buChar char="Ø"/>
            </a:pPr>
            <a:r>
              <a:rPr lang="en-US" sz="9600" dirty="0"/>
              <a:t>2022 Delegate Expense:  </a:t>
            </a:r>
            <a:r>
              <a:rPr lang="en-US" sz="9600" dirty="0">
                <a:effectLst/>
                <a:latin typeface="ArialMT"/>
                <a:ea typeface="Calibri" panose="020F0502020204030204" pitchFamily="34" charset="0"/>
                <a:cs typeface="ArialMT"/>
              </a:rPr>
              <a:t>Equalized Expense Amount is $2,137 (US); Full Amount is $3,053.12 (US)</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sz="9600" dirty="0"/>
          </a:p>
          <a:p>
            <a:pPr marL="0" indent="0">
              <a:buNone/>
            </a:pPr>
            <a:r>
              <a:rPr lang="en-US" sz="2400" dirty="0"/>
              <a:t>         </a:t>
            </a:r>
          </a:p>
          <a:p>
            <a:pPr marL="0" indent="0">
              <a:buNone/>
            </a:pPr>
            <a:r>
              <a:rPr lang="en-US" dirty="0"/>
              <a:t>      </a:t>
            </a:r>
          </a:p>
        </p:txBody>
      </p:sp>
    </p:spTree>
    <p:extLst>
      <p:ext uri="{BB962C8B-B14F-4D97-AF65-F5344CB8AC3E}">
        <p14:creationId xmlns:p14="http://schemas.microsoft.com/office/powerpoint/2010/main" val="1206443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13B0C-396B-424A-AF2C-0E151C2A2515}"/>
              </a:ext>
            </a:extLst>
          </p:cNvPr>
          <p:cNvSpPr>
            <a:spLocks noGrp="1"/>
          </p:cNvSpPr>
          <p:nvPr>
            <p:ph type="title"/>
          </p:nvPr>
        </p:nvSpPr>
        <p:spPr/>
        <p:txBody>
          <a:bodyPr>
            <a:normAutofit fontScale="90000"/>
          </a:bodyPr>
          <a:lstStyle/>
          <a:p>
            <a:pPr algn="ctr"/>
            <a:r>
              <a:rPr lang="en-US" sz="4000" dirty="0"/>
              <a:t>2020 YTD Finance Report</a:t>
            </a:r>
            <a:br>
              <a:rPr lang="en-US" sz="4000" dirty="0"/>
            </a:br>
            <a:r>
              <a:rPr lang="en-US" sz="2200" dirty="0"/>
              <a:t>Cindy M., WSO Treasurer</a:t>
            </a:r>
            <a:br>
              <a:rPr lang="en-US" sz="4000" dirty="0"/>
            </a:br>
            <a:br>
              <a:rPr lang="en-US" dirty="0"/>
            </a:br>
            <a:endParaRPr lang="en-US" dirty="0"/>
          </a:p>
        </p:txBody>
      </p:sp>
      <p:pic>
        <p:nvPicPr>
          <p:cNvPr id="8" name="Content Placeholder 7">
            <a:extLst>
              <a:ext uri="{FF2B5EF4-FFF2-40B4-BE49-F238E27FC236}">
                <a16:creationId xmlns:a16="http://schemas.microsoft.com/office/drawing/2014/main" id="{E844A8F4-C343-446E-A9C5-E67E6EC56E09}"/>
              </a:ext>
            </a:extLst>
          </p:cNvPr>
          <p:cNvPicPr>
            <a:picLocks noGrp="1" noChangeAspect="1"/>
          </p:cNvPicPr>
          <p:nvPr>
            <p:ph idx="1"/>
          </p:nvPr>
        </p:nvPicPr>
        <p:blipFill>
          <a:blip r:embed="rId2"/>
          <a:stretch>
            <a:fillRect/>
          </a:stretch>
        </p:blipFill>
        <p:spPr>
          <a:xfrm>
            <a:off x="677333" y="1756229"/>
            <a:ext cx="9134323" cy="4601028"/>
          </a:xfrm>
        </p:spPr>
      </p:pic>
    </p:spTree>
    <p:extLst>
      <p:ext uri="{BB962C8B-B14F-4D97-AF65-F5344CB8AC3E}">
        <p14:creationId xmlns:p14="http://schemas.microsoft.com/office/powerpoint/2010/main" val="385992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A3596-96FB-40D5-B5D3-0C780E399F4E}"/>
              </a:ext>
            </a:extLst>
          </p:cNvPr>
          <p:cNvSpPr>
            <a:spLocks noGrp="1"/>
          </p:cNvSpPr>
          <p:nvPr>
            <p:ph type="title"/>
          </p:nvPr>
        </p:nvSpPr>
        <p:spPr/>
        <p:txBody>
          <a:bodyPr/>
          <a:lstStyle/>
          <a:p>
            <a:r>
              <a:rPr lang="en-US" dirty="0"/>
              <a:t>July 2021 </a:t>
            </a:r>
            <a:br>
              <a:rPr lang="en-US" dirty="0"/>
            </a:br>
            <a:r>
              <a:rPr lang="en-US" dirty="0"/>
              <a:t>Chairman of the Board Letter</a:t>
            </a:r>
          </a:p>
        </p:txBody>
      </p:sp>
      <p:sp>
        <p:nvSpPr>
          <p:cNvPr id="3" name="Content Placeholder 2">
            <a:extLst>
              <a:ext uri="{FF2B5EF4-FFF2-40B4-BE49-F238E27FC236}">
                <a16:creationId xmlns:a16="http://schemas.microsoft.com/office/drawing/2014/main" id="{579833C9-D7DE-42C9-BBE4-347A20E40B3B}"/>
              </a:ext>
            </a:extLst>
          </p:cNvPr>
          <p:cNvSpPr>
            <a:spLocks noGrp="1"/>
          </p:cNvSpPr>
          <p:nvPr>
            <p:ph idx="1"/>
          </p:nvPr>
        </p:nvSpPr>
        <p:spPr>
          <a:xfrm>
            <a:off x="615190" y="1930400"/>
            <a:ext cx="10899476" cy="4647953"/>
          </a:xfrm>
        </p:spPr>
        <p:txBody>
          <a:bodyPr>
            <a:normAutofit fontScale="77500" lnSpcReduction="20000"/>
          </a:bodyPr>
          <a:lstStyle/>
          <a:p>
            <a:r>
              <a:rPr lang="en-US" sz="2600" dirty="0"/>
              <a:t>2021 Road Trip! You and Your Board Connect, Cleveland, OH has been postponed after careful consideration. </a:t>
            </a:r>
          </a:p>
          <a:p>
            <a:r>
              <a:rPr lang="en-US" sz="2600" dirty="0"/>
              <a:t>Strategic Planning:  The Strategic Leadership Team completed a 2022 Strategy Options session. Goals and Envisioned Future of the AFG, Inc. Strategic Plan. SLT will present at the October 2021 Board meeting where the Strategies will be given final approval. The 2022 Strategies will be announced in the October 2021 COB Letter. It has been almost three years since the current Strategic Plan was approved by the Board. </a:t>
            </a:r>
          </a:p>
          <a:p>
            <a:r>
              <a:rPr lang="en-US" sz="2600" dirty="0"/>
              <a:t>Compensation Committee: A Compensation Consultant has been engaged who will make a report to the Board of Trustees at the October 2021 Board meeting, due to the delay in this 3-5 year review in 2020..  </a:t>
            </a:r>
          </a:p>
          <a:p>
            <a:r>
              <a:rPr lang="en-US" sz="2600" dirty="0" err="1"/>
              <a:t>Alateen</a:t>
            </a:r>
            <a:r>
              <a:rPr lang="en-US" sz="2600" dirty="0"/>
              <a:t> Certification:  Last year the Board passed two motions, one which established a WSO Al-Anon Member Involved in </a:t>
            </a:r>
            <a:r>
              <a:rPr lang="en-US" sz="2600" dirty="0" err="1"/>
              <a:t>Alateen</a:t>
            </a:r>
            <a:r>
              <a:rPr lang="en-US" sz="2600" dirty="0"/>
              <a:t> Service (AMIAS) training program, and the second, which required Trustees and Executive Committee members to become certified AMIAS through the WSO AMIAS Program. The very first WSO AMIAS training, led by Sue P., Associate Director—Group Services, was provided to Trustees, Executive Committee members, WSO Conference Staff, and Group Services. </a:t>
            </a:r>
          </a:p>
          <a:p>
            <a:endParaRPr lang="en-US" sz="2000" dirty="0"/>
          </a:p>
        </p:txBody>
      </p:sp>
    </p:spTree>
    <p:extLst>
      <p:ext uri="{BB962C8B-B14F-4D97-AF65-F5344CB8AC3E}">
        <p14:creationId xmlns:p14="http://schemas.microsoft.com/office/powerpoint/2010/main" val="4669794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220</TotalTime>
  <Words>814</Words>
  <Application>Microsoft Office PowerPoint</Application>
  <PresentationFormat>Widescreen</PresentationFormat>
  <Paragraphs>103</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ArialMT</vt:lpstr>
      <vt:lpstr>Roboto</vt:lpstr>
      <vt:lpstr>Trebuchet MS</vt:lpstr>
      <vt:lpstr>Wingdings</vt:lpstr>
      <vt:lpstr>Wingdings 3</vt:lpstr>
      <vt:lpstr>Facet</vt:lpstr>
      <vt:lpstr>INDIANA AREA 17 DELEGATE REPORT</vt:lpstr>
      <vt:lpstr>PowerPoint Presentation</vt:lpstr>
      <vt:lpstr>World Service Conference April 12 – 16, 2021</vt:lpstr>
      <vt:lpstr>PowerPoint Presentation</vt:lpstr>
      <vt:lpstr>PowerPoint Presentation</vt:lpstr>
      <vt:lpstr>July 2021 Chairperson of the Board Letter</vt:lpstr>
      <vt:lpstr>July 2021 Chairperson of the Board Letter</vt:lpstr>
      <vt:lpstr>2020 YTD Finance Report Cindy M., WSO Treasurer  </vt:lpstr>
      <vt:lpstr>July 2021  Chairman of the Board Letter</vt:lpstr>
      <vt:lpstr>July 2021 WSO Policy Committee </vt:lpstr>
      <vt:lpstr>WSO News</vt:lpstr>
      <vt:lpstr>Electronic Meeting Workgroups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AREA 17 DELEGATE REPORT</dc:title>
  <dc:creator>Hughes, Maureen</dc:creator>
  <cp:lastModifiedBy>Hughes, Maureen</cp:lastModifiedBy>
  <cp:revision>22</cp:revision>
  <dcterms:created xsi:type="dcterms:W3CDTF">2021-03-06T01:23:44Z</dcterms:created>
  <dcterms:modified xsi:type="dcterms:W3CDTF">2021-10-02T02:14:26Z</dcterms:modified>
</cp:coreProperties>
</file>